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81" r:id="rId5"/>
    <p:sldId id="284" r:id="rId6"/>
    <p:sldId id="278" r:id="rId7"/>
    <p:sldId id="261" r:id="rId8"/>
    <p:sldId id="285" r:id="rId9"/>
    <p:sldId id="280" r:id="rId10"/>
    <p:sldId id="286" r:id="rId11"/>
    <p:sldId id="287" r:id="rId12"/>
    <p:sldId id="288" r:id="rId13"/>
    <p:sldId id="289" r:id="rId14"/>
    <p:sldId id="290" r:id="rId15"/>
    <p:sldId id="291" r:id="rId16"/>
    <p:sldId id="292" r:id="rId17"/>
    <p:sldId id="293" r:id="rId18"/>
    <p:sldId id="294" r:id="rId19"/>
    <p:sldId id="295" r:id="rId20"/>
    <p:sldId id="296" r:id="rId21"/>
    <p:sldId id="266" r:id="rId22"/>
    <p:sldId id="297"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5B9275-D473-4306-B9AD-FCD5EFC520DD}" v="104" dt="2025-02-23T21:28:30.93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044" autoAdjust="0"/>
  </p:normalViewPr>
  <p:slideViewPr>
    <p:cSldViewPr snapToGrid="0">
      <p:cViewPr varScale="1">
        <p:scale>
          <a:sx n="106" d="100"/>
          <a:sy n="106" d="100"/>
        </p:scale>
        <p:origin x="1099" y="29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B2752-4A07-46A1-A87A-B16BCAB39936}"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04634CEE-2F36-4905-AC26-B11F9BE83109}">
      <dgm:prSet/>
      <dgm:spPr/>
      <dgm:t>
        <a:bodyPr/>
        <a:lstStyle/>
        <a:p>
          <a:r>
            <a:rPr lang="en-US"/>
            <a:t>Planning (Sprint Planning)</a:t>
          </a:r>
        </a:p>
      </dgm:t>
    </dgm:pt>
    <dgm:pt modelId="{0EA2ACEB-AFEE-4BE5-A3BC-34CB13EE33C9}" type="parTrans" cxnId="{0CC06C43-56B0-4E91-BC89-E5F5ED2FE196}">
      <dgm:prSet/>
      <dgm:spPr/>
      <dgm:t>
        <a:bodyPr/>
        <a:lstStyle/>
        <a:p>
          <a:endParaRPr lang="en-US"/>
        </a:p>
      </dgm:t>
    </dgm:pt>
    <dgm:pt modelId="{AFBA0044-D150-4AD5-982E-607DCB08A22E}" type="sibTrans" cxnId="{0CC06C43-56B0-4E91-BC89-E5F5ED2FE196}">
      <dgm:prSet/>
      <dgm:spPr/>
      <dgm:t>
        <a:bodyPr/>
        <a:lstStyle/>
        <a:p>
          <a:endParaRPr lang="en-US"/>
        </a:p>
      </dgm:t>
    </dgm:pt>
    <dgm:pt modelId="{F2747F65-E868-40B7-800F-4C49A506F983}">
      <dgm:prSet/>
      <dgm:spPr/>
      <dgm:t>
        <a:bodyPr/>
        <a:lstStyle/>
        <a:p>
          <a:r>
            <a:rPr lang="en-US"/>
            <a:t>At the beginning of each sprint, the team holds a Sprint Planning meeting.</a:t>
          </a:r>
        </a:p>
      </dgm:t>
    </dgm:pt>
    <dgm:pt modelId="{44F472AA-49E0-4C14-9230-1087958CF67D}" type="parTrans" cxnId="{6DAFBC84-2AFA-498C-A76F-BAE7E0FE4091}">
      <dgm:prSet/>
      <dgm:spPr/>
      <dgm:t>
        <a:bodyPr/>
        <a:lstStyle/>
        <a:p>
          <a:endParaRPr lang="en-US"/>
        </a:p>
      </dgm:t>
    </dgm:pt>
    <dgm:pt modelId="{133506D9-524B-4AEA-889E-53B70463F213}" type="sibTrans" cxnId="{6DAFBC84-2AFA-498C-A76F-BAE7E0FE4091}">
      <dgm:prSet/>
      <dgm:spPr/>
      <dgm:t>
        <a:bodyPr/>
        <a:lstStyle/>
        <a:p>
          <a:endParaRPr lang="en-US"/>
        </a:p>
      </dgm:t>
    </dgm:pt>
    <dgm:pt modelId="{2650CEF1-D49E-464F-9106-DC1B4B217D27}">
      <dgm:prSet/>
      <dgm:spPr/>
      <dgm:t>
        <a:bodyPr/>
        <a:lstStyle/>
        <a:p>
          <a:r>
            <a:rPr lang="en-US"/>
            <a:t>They decide what can be achieved in the sprint and create a Sprint Backlog, which is a list of tasks needed to complete the selected user stories.</a:t>
          </a:r>
        </a:p>
      </dgm:t>
    </dgm:pt>
    <dgm:pt modelId="{F4D00F19-78EE-4D19-9E54-0C8E4B552133}" type="parTrans" cxnId="{86B9141F-B1CE-4C32-B8CE-BB27616ECDAE}">
      <dgm:prSet/>
      <dgm:spPr/>
      <dgm:t>
        <a:bodyPr/>
        <a:lstStyle/>
        <a:p>
          <a:endParaRPr lang="en-US"/>
        </a:p>
      </dgm:t>
    </dgm:pt>
    <dgm:pt modelId="{2AFECAB9-1D7E-4A2E-921F-42B814187ACC}" type="sibTrans" cxnId="{86B9141F-B1CE-4C32-B8CE-BB27616ECDAE}">
      <dgm:prSet/>
      <dgm:spPr/>
      <dgm:t>
        <a:bodyPr/>
        <a:lstStyle/>
        <a:p>
          <a:endParaRPr lang="en-US"/>
        </a:p>
      </dgm:t>
    </dgm:pt>
    <dgm:pt modelId="{DFFF71FE-F3A8-4362-8F80-2F9D0B7120FE}" type="pres">
      <dgm:prSet presAssocID="{BA9B2752-4A07-46A1-A87A-B16BCAB39936}" presName="hierChild1" presStyleCnt="0">
        <dgm:presLayoutVars>
          <dgm:chPref val="1"/>
          <dgm:dir/>
          <dgm:animOne val="branch"/>
          <dgm:animLvl val="lvl"/>
          <dgm:resizeHandles/>
        </dgm:presLayoutVars>
      </dgm:prSet>
      <dgm:spPr/>
    </dgm:pt>
    <dgm:pt modelId="{786E5A03-14E4-4D46-A1AF-167C9034E8E3}" type="pres">
      <dgm:prSet presAssocID="{04634CEE-2F36-4905-AC26-B11F9BE83109}" presName="hierRoot1" presStyleCnt="0"/>
      <dgm:spPr/>
    </dgm:pt>
    <dgm:pt modelId="{2293B91F-1298-4D70-B460-678A0D2F13FE}" type="pres">
      <dgm:prSet presAssocID="{04634CEE-2F36-4905-AC26-B11F9BE83109}" presName="composite" presStyleCnt="0"/>
      <dgm:spPr/>
    </dgm:pt>
    <dgm:pt modelId="{3E4ECA25-BCF9-46A4-A398-A123CC934CF8}" type="pres">
      <dgm:prSet presAssocID="{04634CEE-2F36-4905-AC26-B11F9BE83109}" presName="background" presStyleLbl="node0" presStyleIdx="0" presStyleCnt="1"/>
      <dgm:spPr/>
    </dgm:pt>
    <dgm:pt modelId="{B0660D4E-E9B0-4490-B376-0CA9915F6E51}" type="pres">
      <dgm:prSet presAssocID="{04634CEE-2F36-4905-AC26-B11F9BE83109}" presName="text" presStyleLbl="fgAcc0" presStyleIdx="0" presStyleCnt="1">
        <dgm:presLayoutVars>
          <dgm:chPref val="3"/>
        </dgm:presLayoutVars>
      </dgm:prSet>
      <dgm:spPr/>
    </dgm:pt>
    <dgm:pt modelId="{F2437E1A-0FB3-41B7-B2F4-2AB0458C98F7}" type="pres">
      <dgm:prSet presAssocID="{04634CEE-2F36-4905-AC26-B11F9BE83109}" presName="hierChild2" presStyleCnt="0"/>
      <dgm:spPr/>
    </dgm:pt>
    <dgm:pt modelId="{5663CFA3-F2C5-4980-B893-9D497C171A8B}" type="pres">
      <dgm:prSet presAssocID="{44F472AA-49E0-4C14-9230-1087958CF67D}" presName="Name10" presStyleLbl="parChTrans1D2" presStyleIdx="0" presStyleCnt="2"/>
      <dgm:spPr/>
    </dgm:pt>
    <dgm:pt modelId="{9B43E4D4-3125-4A79-9ACD-129407240F19}" type="pres">
      <dgm:prSet presAssocID="{F2747F65-E868-40B7-800F-4C49A506F983}" presName="hierRoot2" presStyleCnt="0"/>
      <dgm:spPr/>
    </dgm:pt>
    <dgm:pt modelId="{8A4768C1-8522-4BCB-8972-979C46CD1999}" type="pres">
      <dgm:prSet presAssocID="{F2747F65-E868-40B7-800F-4C49A506F983}" presName="composite2" presStyleCnt="0"/>
      <dgm:spPr/>
    </dgm:pt>
    <dgm:pt modelId="{37147478-524B-4952-B78A-3E6FC8FDD1AE}" type="pres">
      <dgm:prSet presAssocID="{F2747F65-E868-40B7-800F-4C49A506F983}" presName="background2" presStyleLbl="node2" presStyleIdx="0" presStyleCnt="2"/>
      <dgm:spPr/>
    </dgm:pt>
    <dgm:pt modelId="{09F21C3B-59DD-4741-BF0D-B8C95D4E1711}" type="pres">
      <dgm:prSet presAssocID="{F2747F65-E868-40B7-800F-4C49A506F983}" presName="text2" presStyleLbl="fgAcc2" presStyleIdx="0" presStyleCnt="2">
        <dgm:presLayoutVars>
          <dgm:chPref val="3"/>
        </dgm:presLayoutVars>
      </dgm:prSet>
      <dgm:spPr/>
    </dgm:pt>
    <dgm:pt modelId="{C611BA85-F068-46CA-A809-EC03E1E48BC0}" type="pres">
      <dgm:prSet presAssocID="{F2747F65-E868-40B7-800F-4C49A506F983}" presName="hierChild3" presStyleCnt="0"/>
      <dgm:spPr/>
    </dgm:pt>
    <dgm:pt modelId="{759D54E3-6951-495D-B598-21968FD2368D}" type="pres">
      <dgm:prSet presAssocID="{F4D00F19-78EE-4D19-9E54-0C8E4B552133}" presName="Name10" presStyleLbl="parChTrans1D2" presStyleIdx="1" presStyleCnt="2"/>
      <dgm:spPr/>
    </dgm:pt>
    <dgm:pt modelId="{7C1966C3-6079-4CA7-97F4-AB2D0A8E060F}" type="pres">
      <dgm:prSet presAssocID="{2650CEF1-D49E-464F-9106-DC1B4B217D27}" presName="hierRoot2" presStyleCnt="0"/>
      <dgm:spPr/>
    </dgm:pt>
    <dgm:pt modelId="{01D7245C-8588-4447-8A43-72E339EFE0ED}" type="pres">
      <dgm:prSet presAssocID="{2650CEF1-D49E-464F-9106-DC1B4B217D27}" presName="composite2" presStyleCnt="0"/>
      <dgm:spPr/>
    </dgm:pt>
    <dgm:pt modelId="{047E957E-7644-4421-8344-17B929187592}" type="pres">
      <dgm:prSet presAssocID="{2650CEF1-D49E-464F-9106-DC1B4B217D27}" presName="background2" presStyleLbl="node2" presStyleIdx="1" presStyleCnt="2"/>
      <dgm:spPr/>
    </dgm:pt>
    <dgm:pt modelId="{E6C40920-4E3A-42A1-AE47-695849B1266F}" type="pres">
      <dgm:prSet presAssocID="{2650CEF1-D49E-464F-9106-DC1B4B217D27}" presName="text2" presStyleLbl="fgAcc2" presStyleIdx="1" presStyleCnt="2">
        <dgm:presLayoutVars>
          <dgm:chPref val="3"/>
        </dgm:presLayoutVars>
      </dgm:prSet>
      <dgm:spPr/>
    </dgm:pt>
    <dgm:pt modelId="{AA65522B-F8E4-4BF3-9F8A-F1FA0C6B0538}" type="pres">
      <dgm:prSet presAssocID="{2650CEF1-D49E-464F-9106-DC1B4B217D27}" presName="hierChild3" presStyleCnt="0"/>
      <dgm:spPr/>
    </dgm:pt>
  </dgm:ptLst>
  <dgm:cxnLst>
    <dgm:cxn modelId="{86B9141F-B1CE-4C32-B8CE-BB27616ECDAE}" srcId="{04634CEE-2F36-4905-AC26-B11F9BE83109}" destId="{2650CEF1-D49E-464F-9106-DC1B4B217D27}" srcOrd="1" destOrd="0" parTransId="{F4D00F19-78EE-4D19-9E54-0C8E4B552133}" sibTransId="{2AFECAB9-1D7E-4A2E-921F-42B814187ACC}"/>
    <dgm:cxn modelId="{A792482B-E76E-47E6-8008-8852BED58615}" type="presOf" srcId="{F2747F65-E868-40B7-800F-4C49A506F983}" destId="{09F21C3B-59DD-4741-BF0D-B8C95D4E1711}" srcOrd="0" destOrd="0" presId="urn:microsoft.com/office/officeart/2005/8/layout/hierarchy1"/>
    <dgm:cxn modelId="{0CC06C43-56B0-4E91-BC89-E5F5ED2FE196}" srcId="{BA9B2752-4A07-46A1-A87A-B16BCAB39936}" destId="{04634CEE-2F36-4905-AC26-B11F9BE83109}" srcOrd="0" destOrd="0" parTransId="{0EA2ACEB-AFEE-4BE5-A3BC-34CB13EE33C9}" sibTransId="{AFBA0044-D150-4AD5-982E-607DCB08A22E}"/>
    <dgm:cxn modelId="{8B834159-4A4D-4D47-83FE-3E8F9E65D23F}" type="presOf" srcId="{2650CEF1-D49E-464F-9106-DC1B4B217D27}" destId="{E6C40920-4E3A-42A1-AE47-695849B1266F}" srcOrd="0" destOrd="0" presId="urn:microsoft.com/office/officeart/2005/8/layout/hierarchy1"/>
    <dgm:cxn modelId="{6DAFBC84-2AFA-498C-A76F-BAE7E0FE4091}" srcId="{04634CEE-2F36-4905-AC26-B11F9BE83109}" destId="{F2747F65-E868-40B7-800F-4C49A506F983}" srcOrd="0" destOrd="0" parTransId="{44F472AA-49E0-4C14-9230-1087958CF67D}" sibTransId="{133506D9-524B-4AEA-889E-53B70463F213}"/>
    <dgm:cxn modelId="{363DF998-2255-4EB7-AE4D-41B71DAF7BDD}" type="presOf" srcId="{F4D00F19-78EE-4D19-9E54-0C8E4B552133}" destId="{759D54E3-6951-495D-B598-21968FD2368D}" srcOrd="0" destOrd="0" presId="urn:microsoft.com/office/officeart/2005/8/layout/hierarchy1"/>
    <dgm:cxn modelId="{355919B3-370D-47B2-A7DB-5BEE7294BABF}" type="presOf" srcId="{BA9B2752-4A07-46A1-A87A-B16BCAB39936}" destId="{DFFF71FE-F3A8-4362-8F80-2F9D0B7120FE}" srcOrd="0" destOrd="0" presId="urn:microsoft.com/office/officeart/2005/8/layout/hierarchy1"/>
    <dgm:cxn modelId="{2637A9B6-ACAF-4EED-B499-AC45230BEBBB}" type="presOf" srcId="{04634CEE-2F36-4905-AC26-B11F9BE83109}" destId="{B0660D4E-E9B0-4490-B376-0CA9915F6E51}" srcOrd="0" destOrd="0" presId="urn:microsoft.com/office/officeart/2005/8/layout/hierarchy1"/>
    <dgm:cxn modelId="{207147E7-68E4-402D-8931-2F1C5EB519E2}" type="presOf" srcId="{44F472AA-49E0-4C14-9230-1087958CF67D}" destId="{5663CFA3-F2C5-4980-B893-9D497C171A8B}" srcOrd="0" destOrd="0" presId="urn:microsoft.com/office/officeart/2005/8/layout/hierarchy1"/>
    <dgm:cxn modelId="{29716536-52D6-48C7-BABB-DED4D98855E0}" type="presParOf" srcId="{DFFF71FE-F3A8-4362-8F80-2F9D0B7120FE}" destId="{786E5A03-14E4-4D46-A1AF-167C9034E8E3}" srcOrd="0" destOrd="0" presId="urn:microsoft.com/office/officeart/2005/8/layout/hierarchy1"/>
    <dgm:cxn modelId="{33C97ABE-B591-409C-A66F-67C827E7D811}" type="presParOf" srcId="{786E5A03-14E4-4D46-A1AF-167C9034E8E3}" destId="{2293B91F-1298-4D70-B460-678A0D2F13FE}" srcOrd="0" destOrd="0" presId="urn:microsoft.com/office/officeart/2005/8/layout/hierarchy1"/>
    <dgm:cxn modelId="{37767551-1F10-4608-9883-7D14CCA91932}" type="presParOf" srcId="{2293B91F-1298-4D70-B460-678A0D2F13FE}" destId="{3E4ECA25-BCF9-46A4-A398-A123CC934CF8}" srcOrd="0" destOrd="0" presId="urn:microsoft.com/office/officeart/2005/8/layout/hierarchy1"/>
    <dgm:cxn modelId="{07C38165-C526-4724-82DB-F838A4837F3C}" type="presParOf" srcId="{2293B91F-1298-4D70-B460-678A0D2F13FE}" destId="{B0660D4E-E9B0-4490-B376-0CA9915F6E51}" srcOrd="1" destOrd="0" presId="urn:microsoft.com/office/officeart/2005/8/layout/hierarchy1"/>
    <dgm:cxn modelId="{C75C2AED-258E-4A0B-ADB9-A5D869910B7B}" type="presParOf" srcId="{786E5A03-14E4-4D46-A1AF-167C9034E8E3}" destId="{F2437E1A-0FB3-41B7-B2F4-2AB0458C98F7}" srcOrd="1" destOrd="0" presId="urn:microsoft.com/office/officeart/2005/8/layout/hierarchy1"/>
    <dgm:cxn modelId="{17A2F1DD-7E21-4D23-BC5E-AD73E5473EA4}" type="presParOf" srcId="{F2437E1A-0FB3-41B7-B2F4-2AB0458C98F7}" destId="{5663CFA3-F2C5-4980-B893-9D497C171A8B}" srcOrd="0" destOrd="0" presId="urn:microsoft.com/office/officeart/2005/8/layout/hierarchy1"/>
    <dgm:cxn modelId="{A0BABEF3-9912-4556-8116-FF47338F3ED3}" type="presParOf" srcId="{F2437E1A-0FB3-41B7-B2F4-2AB0458C98F7}" destId="{9B43E4D4-3125-4A79-9ACD-129407240F19}" srcOrd="1" destOrd="0" presId="urn:microsoft.com/office/officeart/2005/8/layout/hierarchy1"/>
    <dgm:cxn modelId="{E551B201-6A1E-4CB8-9D3C-9F461E900426}" type="presParOf" srcId="{9B43E4D4-3125-4A79-9ACD-129407240F19}" destId="{8A4768C1-8522-4BCB-8972-979C46CD1999}" srcOrd="0" destOrd="0" presId="urn:microsoft.com/office/officeart/2005/8/layout/hierarchy1"/>
    <dgm:cxn modelId="{D0531060-BB66-47E5-902E-227E342534C2}" type="presParOf" srcId="{8A4768C1-8522-4BCB-8972-979C46CD1999}" destId="{37147478-524B-4952-B78A-3E6FC8FDD1AE}" srcOrd="0" destOrd="0" presId="urn:microsoft.com/office/officeart/2005/8/layout/hierarchy1"/>
    <dgm:cxn modelId="{1D414479-F7AE-410C-B59F-15A5DA7F2FBB}" type="presParOf" srcId="{8A4768C1-8522-4BCB-8972-979C46CD1999}" destId="{09F21C3B-59DD-4741-BF0D-B8C95D4E1711}" srcOrd="1" destOrd="0" presId="urn:microsoft.com/office/officeart/2005/8/layout/hierarchy1"/>
    <dgm:cxn modelId="{8B4F33BA-33B8-4331-8B29-5D10C176054A}" type="presParOf" srcId="{9B43E4D4-3125-4A79-9ACD-129407240F19}" destId="{C611BA85-F068-46CA-A809-EC03E1E48BC0}" srcOrd="1" destOrd="0" presId="urn:microsoft.com/office/officeart/2005/8/layout/hierarchy1"/>
    <dgm:cxn modelId="{0FD7142B-31E7-4D4D-8D56-AB3E5D6195FD}" type="presParOf" srcId="{F2437E1A-0FB3-41B7-B2F4-2AB0458C98F7}" destId="{759D54E3-6951-495D-B598-21968FD2368D}" srcOrd="2" destOrd="0" presId="urn:microsoft.com/office/officeart/2005/8/layout/hierarchy1"/>
    <dgm:cxn modelId="{BAE7FFCB-4960-4A8C-B3AF-820D2E522395}" type="presParOf" srcId="{F2437E1A-0FB3-41B7-B2F4-2AB0458C98F7}" destId="{7C1966C3-6079-4CA7-97F4-AB2D0A8E060F}" srcOrd="3" destOrd="0" presId="urn:microsoft.com/office/officeart/2005/8/layout/hierarchy1"/>
    <dgm:cxn modelId="{A385DEE5-05EF-466F-8F85-5724AA8B6C36}" type="presParOf" srcId="{7C1966C3-6079-4CA7-97F4-AB2D0A8E060F}" destId="{01D7245C-8588-4447-8A43-72E339EFE0ED}" srcOrd="0" destOrd="0" presId="urn:microsoft.com/office/officeart/2005/8/layout/hierarchy1"/>
    <dgm:cxn modelId="{0B585F86-1932-4EE6-99A5-197052806FF0}" type="presParOf" srcId="{01D7245C-8588-4447-8A43-72E339EFE0ED}" destId="{047E957E-7644-4421-8344-17B929187592}" srcOrd="0" destOrd="0" presId="urn:microsoft.com/office/officeart/2005/8/layout/hierarchy1"/>
    <dgm:cxn modelId="{8D44257B-ED50-4D45-A1D3-C9331F3E172C}" type="presParOf" srcId="{01D7245C-8588-4447-8A43-72E339EFE0ED}" destId="{E6C40920-4E3A-42A1-AE47-695849B1266F}" srcOrd="1" destOrd="0" presId="urn:microsoft.com/office/officeart/2005/8/layout/hierarchy1"/>
    <dgm:cxn modelId="{872DE189-F980-4B35-911B-393D73F908B0}" type="presParOf" srcId="{7C1966C3-6079-4CA7-97F4-AB2D0A8E060F}" destId="{AA65522B-F8E4-4BF3-9F8A-F1FA0C6B053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DCF107-CEB2-403B-A3C5-20EF07A67F6E}" type="doc">
      <dgm:prSet loTypeId="urn:microsoft.com/office/officeart/2005/8/layout/cycle2" loCatId="cycle" qsTypeId="urn:microsoft.com/office/officeart/2005/8/quickstyle/simple4" qsCatId="simple" csTypeId="urn:microsoft.com/office/officeart/2005/8/colors/accent3_2" csCatId="accent3"/>
      <dgm:spPr/>
      <dgm:t>
        <a:bodyPr/>
        <a:lstStyle/>
        <a:p>
          <a:endParaRPr lang="en-US"/>
        </a:p>
      </dgm:t>
    </dgm:pt>
    <dgm:pt modelId="{885C2CEF-1304-4A18-B89B-BC5B2D136533}">
      <dgm:prSet/>
      <dgm:spPr/>
      <dgm:t>
        <a:bodyPr/>
        <a:lstStyle/>
        <a:p>
          <a:r>
            <a:rPr lang="en-US"/>
            <a:t>The Waterfall model is a traditional, linear approach to software development. It follows a sequential process with distinct phases:</a:t>
          </a:r>
        </a:p>
      </dgm:t>
    </dgm:pt>
    <dgm:pt modelId="{E783E658-DEA6-4544-B691-7A70D701C936}" type="parTrans" cxnId="{3409232D-AEAD-4F95-AC27-6C4C8F379189}">
      <dgm:prSet/>
      <dgm:spPr/>
      <dgm:t>
        <a:bodyPr/>
        <a:lstStyle/>
        <a:p>
          <a:endParaRPr lang="en-US"/>
        </a:p>
      </dgm:t>
    </dgm:pt>
    <dgm:pt modelId="{BBFB33BB-DE6E-4FB7-B14F-A71A63E6D0F8}" type="sibTrans" cxnId="{3409232D-AEAD-4F95-AC27-6C4C8F379189}">
      <dgm:prSet/>
      <dgm:spPr/>
      <dgm:t>
        <a:bodyPr/>
        <a:lstStyle/>
        <a:p>
          <a:endParaRPr lang="en-US"/>
        </a:p>
      </dgm:t>
    </dgm:pt>
    <dgm:pt modelId="{6FA8676B-8F81-40D5-8AFD-F0F9AFA6E91C}">
      <dgm:prSet/>
      <dgm:spPr/>
      <dgm:t>
        <a:bodyPr/>
        <a:lstStyle/>
        <a:p>
          <a:r>
            <a:rPr lang="en-US" b="1"/>
            <a:t>Requirements:</a:t>
          </a:r>
          <a:r>
            <a:rPr lang="en-US"/>
            <a:t> Gather and document all project requirements upfront.</a:t>
          </a:r>
        </a:p>
      </dgm:t>
    </dgm:pt>
    <dgm:pt modelId="{C6D59115-2DEB-4060-AF7D-E2C562814AB9}" type="parTrans" cxnId="{2FD4CAD7-5B3D-46C0-8E0D-27614092B5F1}">
      <dgm:prSet/>
      <dgm:spPr/>
      <dgm:t>
        <a:bodyPr/>
        <a:lstStyle/>
        <a:p>
          <a:endParaRPr lang="en-US"/>
        </a:p>
      </dgm:t>
    </dgm:pt>
    <dgm:pt modelId="{C3194204-6011-483F-BF46-93E84B25B1A0}" type="sibTrans" cxnId="{2FD4CAD7-5B3D-46C0-8E0D-27614092B5F1}">
      <dgm:prSet/>
      <dgm:spPr/>
      <dgm:t>
        <a:bodyPr/>
        <a:lstStyle/>
        <a:p>
          <a:endParaRPr lang="en-US"/>
        </a:p>
      </dgm:t>
    </dgm:pt>
    <dgm:pt modelId="{40090604-1B09-466F-A57B-213D77050519}">
      <dgm:prSet/>
      <dgm:spPr/>
      <dgm:t>
        <a:bodyPr/>
        <a:lstStyle/>
        <a:p>
          <a:r>
            <a:rPr lang="en-US" b="1"/>
            <a:t>Design:</a:t>
          </a:r>
          <a:r>
            <a:rPr lang="en-US"/>
            <a:t> Create a detailed design of the software based on the requirements.</a:t>
          </a:r>
        </a:p>
      </dgm:t>
    </dgm:pt>
    <dgm:pt modelId="{68FBB9B0-E9F4-4097-86C7-564228F7C637}" type="parTrans" cxnId="{5266F54E-A7B1-40E5-9629-DBE3D3D2A182}">
      <dgm:prSet/>
      <dgm:spPr/>
      <dgm:t>
        <a:bodyPr/>
        <a:lstStyle/>
        <a:p>
          <a:endParaRPr lang="en-US"/>
        </a:p>
      </dgm:t>
    </dgm:pt>
    <dgm:pt modelId="{C045F244-01A6-4026-B429-2884747FD4A6}" type="sibTrans" cxnId="{5266F54E-A7B1-40E5-9629-DBE3D3D2A182}">
      <dgm:prSet/>
      <dgm:spPr/>
      <dgm:t>
        <a:bodyPr/>
        <a:lstStyle/>
        <a:p>
          <a:endParaRPr lang="en-US"/>
        </a:p>
      </dgm:t>
    </dgm:pt>
    <dgm:pt modelId="{2FF18795-59B5-4AEA-B3EF-E22B8E5A5CF6}">
      <dgm:prSet/>
      <dgm:spPr/>
      <dgm:t>
        <a:bodyPr/>
        <a:lstStyle/>
        <a:p>
          <a:r>
            <a:rPr lang="en-US" b="1"/>
            <a:t>Implementation:</a:t>
          </a:r>
          <a:r>
            <a:rPr lang="en-US"/>
            <a:t> Develop the software according to the design specifications.</a:t>
          </a:r>
        </a:p>
      </dgm:t>
    </dgm:pt>
    <dgm:pt modelId="{C3513865-F02C-4D1E-B3B1-41CCAAF61416}" type="parTrans" cxnId="{94D58821-4684-4FFB-8A7E-269A8297448A}">
      <dgm:prSet/>
      <dgm:spPr/>
      <dgm:t>
        <a:bodyPr/>
        <a:lstStyle/>
        <a:p>
          <a:endParaRPr lang="en-US"/>
        </a:p>
      </dgm:t>
    </dgm:pt>
    <dgm:pt modelId="{6F839993-8DDC-4E72-86F4-2B3C006F01E8}" type="sibTrans" cxnId="{94D58821-4684-4FFB-8A7E-269A8297448A}">
      <dgm:prSet/>
      <dgm:spPr/>
      <dgm:t>
        <a:bodyPr/>
        <a:lstStyle/>
        <a:p>
          <a:endParaRPr lang="en-US"/>
        </a:p>
      </dgm:t>
    </dgm:pt>
    <dgm:pt modelId="{C5B27617-2015-46AF-85A5-C673FA28E057}">
      <dgm:prSet/>
      <dgm:spPr/>
      <dgm:t>
        <a:bodyPr/>
        <a:lstStyle/>
        <a:p>
          <a:r>
            <a:rPr lang="en-US" b="1"/>
            <a:t>Testing:</a:t>
          </a:r>
          <a:r>
            <a:rPr lang="en-US"/>
            <a:t> Conduct thorough testing to identify and fix defects.</a:t>
          </a:r>
        </a:p>
      </dgm:t>
    </dgm:pt>
    <dgm:pt modelId="{83914B16-92C1-4762-B6A3-02749FBC906D}" type="parTrans" cxnId="{DA24AF1E-157B-438D-9022-4E1CDE10B7E6}">
      <dgm:prSet/>
      <dgm:spPr/>
      <dgm:t>
        <a:bodyPr/>
        <a:lstStyle/>
        <a:p>
          <a:endParaRPr lang="en-US"/>
        </a:p>
      </dgm:t>
    </dgm:pt>
    <dgm:pt modelId="{E602B745-4A1C-4641-9D0C-867848059683}" type="sibTrans" cxnId="{DA24AF1E-157B-438D-9022-4E1CDE10B7E6}">
      <dgm:prSet/>
      <dgm:spPr/>
      <dgm:t>
        <a:bodyPr/>
        <a:lstStyle/>
        <a:p>
          <a:endParaRPr lang="en-US"/>
        </a:p>
      </dgm:t>
    </dgm:pt>
    <dgm:pt modelId="{742889B8-D481-460E-9E24-E90D2044692B}">
      <dgm:prSet/>
      <dgm:spPr/>
      <dgm:t>
        <a:bodyPr/>
        <a:lstStyle/>
        <a:p>
          <a:r>
            <a:rPr lang="en-US" b="1"/>
            <a:t>Deployment:</a:t>
          </a:r>
          <a:r>
            <a:rPr lang="en-US"/>
            <a:t> Release the finished software to users.</a:t>
          </a:r>
        </a:p>
      </dgm:t>
    </dgm:pt>
    <dgm:pt modelId="{0EED3C50-3E60-4915-A8A6-695AF1F73A05}" type="parTrans" cxnId="{3E7CCBDD-026F-41CC-ABA0-ACB4B2203B4D}">
      <dgm:prSet/>
      <dgm:spPr/>
      <dgm:t>
        <a:bodyPr/>
        <a:lstStyle/>
        <a:p>
          <a:endParaRPr lang="en-US"/>
        </a:p>
      </dgm:t>
    </dgm:pt>
    <dgm:pt modelId="{D97BD7CD-0F9A-4C21-A0EE-2029D36CD2ED}" type="sibTrans" cxnId="{3E7CCBDD-026F-41CC-ABA0-ACB4B2203B4D}">
      <dgm:prSet/>
      <dgm:spPr/>
      <dgm:t>
        <a:bodyPr/>
        <a:lstStyle/>
        <a:p>
          <a:endParaRPr lang="en-US"/>
        </a:p>
      </dgm:t>
    </dgm:pt>
    <dgm:pt modelId="{B0FF548A-87A3-4A02-9BE2-2B5D45F66BC6}" type="pres">
      <dgm:prSet presAssocID="{C1DCF107-CEB2-403B-A3C5-20EF07A67F6E}" presName="cycle" presStyleCnt="0">
        <dgm:presLayoutVars>
          <dgm:dir/>
          <dgm:resizeHandles val="exact"/>
        </dgm:presLayoutVars>
      </dgm:prSet>
      <dgm:spPr/>
    </dgm:pt>
    <dgm:pt modelId="{E292E067-91BC-4D71-B385-9D51B41B2621}" type="pres">
      <dgm:prSet presAssocID="{885C2CEF-1304-4A18-B89B-BC5B2D136533}" presName="node" presStyleLbl="node1" presStyleIdx="0" presStyleCnt="1">
        <dgm:presLayoutVars>
          <dgm:bulletEnabled val="1"/>
        </dgm:presLayoutVars>
      </dgm:prSet>
      <dgm:spPr/>
    </dgm:pt>
  </dgm:ptLst>
  <dgm:cxnLst>
    <dgm:cxn modelId="{FD6EA508-C816-4A34-8AC3-CBC8BE6CB989}" type="presOf" srcId="{40090604-1B09-466F-A57B-213D77050519}" destId="{E292E067-91BC-4D71-B385-9D51B41B2621}" srcOrd="0" destOrd="2" presId="urn:microsoft.com/office/officeart/2005/8/layout/cycle2"/>
    <dgm:cxn modelId="{B82AB819-3BDE-4EDB-87E5-321D2F4DD406}" type="presOf" srcId="{742889B8-D481-460E-9E24-E90D2044692B}" destId="{E292E067-91BC-4D71-B385-9D51B41B2621}" srcOrd="0" destOrd="5" presId="urn:microsoft.com/office/officeart/2005/8/layout/cycle2"/>
    <dgm:cxn modelId="{DA24AF1E-157B-438D-9022-4E1CDE10B7E6}" srcId="{885C2CEF-1304-4A18-B89B-BC5B2D136533}" destId="{C5B27617-2015-46AF-85A5-C673FA28E057}" srcOrd="3" destOrd="0" parTransId="{83914B16-92C1-4762-B6A3-02749FBC906D}" sibTransId="{E602B745-4A1C-4641-9D0C-867848059683}"/>
    <dgm:cxn modelId="{94D58821-4684-4FFB-8A7E-269A8297448A}" srcId="{885C2CEF-1304-4A18-B89B-BC5B2D136533}" destId="{2FF18795-59B5-4AEA-B3EF-E22B8E5A5CF6}" srcOrd="2" destOrd="0" parTransId="{C3513865-F02C-4D1E-B3B1-41CCAAF61416}" sibTransId="{6F839993-8DDC-4E72-86F4-2B3C006F01E8}"/>
    <dgm:cxn modelId="{3409232D-AEAD-4F95-AC27-6C4C8F379189}" srcId="{C1DCF107-CEB2-403B-A3C5-20EF07A67F6E}" destId="{885C2CEF-1304-4A18-B89B-BC5B2D136533}" srcOrd="0" destOrd="0" parTransId="{E783E658-DEA6-4544-B691-7A70D701C936}" sibTransId="{BBFB33BB-DE6E-4FB7-B14F-A71A63E6D0F8}"/>
    <dgm:cxn modelId="{2883BA4A-F37C-41D1-84BF-75B60A4424A5}" type="presOf" srcId="{2FF18795-59B5-4AEA-B3EF-E22B8E5A5CF6}" destId="{E292E067-91BC-4D71-B385-9D51B41B2621}" srcOrd="0" destOrd="3" presId="urn:microsoft.com/office/officeart/2005/8/layout/cycle2"/>
    <dgm:cxn modelId="{5266F54E-A7B1-40E5-9629-DBE3D3D2A182}" srcId="{885C2CEF-1304-4A18-B89B-BC5B2D136533}" destId="{40090604-1B09-466F-A57B-213D77050519}" srcOrd="1" destOrd="0" parTransId="{68FBB9B0-E9F4-4097-86C7-564228F7C637}" sibTransId="{C045F244-01A6-4026-B429-2884747FD4A6}"/>
    <dgm:cxn modelId="{39364758-8F61-4D22-A835-7E875184CBF5}" type="presOf" srcId="{C1DCF107-CEB2-403B-A3C5-20EF07A67F6E}" destId="{B0FF548A-87A3-4A02-9BE2-2B5D45F66BC6}" srcOrd="0" destOrd="0" presId="urn:microsoft.com/office/officeart/2005/8/layout/cycle2"/>
    <dgm:cxn modelId="{49FB1494-CCD4-4188-9642-CFC23C8C65C6}" type="presOf" srcId="{6FA8676B-8F81-40D5-8AFD-F0F9AFA6E91C}" destId="{E292E067-91BC-4D71-B385-9D51B41B2621}" srcOrd="0" destOrd="1" presId="urn:microsoft.com/office/officeart/2005/8/layout/cycle2"/>
    <dgm:cxn modelId="{5D4A4BBF-800D-4029-8C24-48049DECF70B}" type="presOf" srcId="{C5B27617-2015-46AF-85A5-C673FA28E057}" destId="{E292E067-91BC-4D71-B385-9D51B41B2621}" srcOrd="0" destOrd="4" presId="urn:microsoft.com/office/officeart/2005/8/layout/cycle2"/>
    <dgm:cxn modelId="{2D942DD0-66B2-4A5B-B63C-6ECCCF731DDC}" type="presOf" srcId="{885C2CEF-1304-4A18-B89B-BC5B2D136533}" destId="{E292E067-91BC-4D71-B385-9D51B41B2621}" srcOrd="0" destOrd="0" presId="urn:microsoft.com/office/officeart/2005/8/layout/cycle2"/>
    <dgm:cxn modelId="{2FD4CAD7-5B3D-46C0-8E0D-27614092B5F1}" srcId="{885C2CEF-1304-4A18-B89B-BC5B2D136533}" destId="{6FA8676B-8F81-40D5-8AFD-F0F9AFA6E91C}" srcOrd="0" destOrd="0" parTransId="{C6D59115-2DEB-4060-AF7D-E2C562814AB9}" sibTransId="{C3194204-6011-483F-BF46-93E84B25B1A0}"/>
    <dgm:cxn modelId="{3E7CCBDD-026F-41CC-ABA0-ACB4B2203B4D}" srcId="{885C2CEF-1304-4A18-B89B-BC5B2D136533}" destId="{742889B8-D481-460E-9E24-E90D2044692B}" srcOrd="4" destOrd="0" parTransId="{0EED3C50-3E60-4915-A8A6-695AF1F73A05}" sibTransId="{D97BD7CD-0F9A-4C21-A0EE-2029D36CD2ED}"/>
    <dgm:cxn modelId="{D21E9BE8-8C61-4FDB-B3EE-69E26B52519F}" type="presParOf" srcId="{B0FF548A-87A3-4A02-9BE2-2B5D45F66BC6}" destId="{E292E067-91BC-4D71-B385-9D51B41B262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EB6E6E-9AEA-431E-9A81-730901F781EA}" type="doc">
      <dgm:prSet loTypeId="urn:microsoft.com/office/officeart/2005/8/layout/process2" loCatId="process" qsTypeId="urn:microsoft.com/office/officeart/2005/8/quickstyle/simple2" qsCatId="simple" csTypeId="urn:microsoft.com/office/officeart/2005/8/colors/accent3_2" csCatId="accent3"/>
      <dgm:spPr/>
      <dgm:t>
        <a:bodyPr/>
        <a:lstStyle/>
        <a:p>
          <a:endParaRPr lang="en-US"/>
        </a:p>
      </dgm:t>
    </dgm:pt>
    <dgm:pt modelId="{1BD3950A-495D-4D89-9B4E-866099918024}">
      <dgm:prSet/>
      <dgm:spPr/>
      <dgm:t>
        <a:bodyPr/>
        <a:lstStyle/>
        <a:p>
          <a:r>
            <a:rPr lang="en-US"/>
            <a:t>Flexibility </a:t>
          </a:r>
        </a:p>
      </dgm:t>
    </dgm:pt>
    <dgm:pt modelId="{BDACE3B2-F091-42DA-980A-7334D7E39E96}" type="parTrans" cxnId="{8A79EFC4-1518-47E7-80C0-92C81C6BA7F3}">
      <dgm:prSet/>
      <dgm:spPr/>
      <dgm:t>
        <a:bodyPr/>
        <a:lstStyle/>
        <a:p>
          <a:endParaRPr lang="en-US"/>
        </a:p>
      </dgm:t>
    </dgm:pt>
    <dgm:pt modelId="{45E5071E-688B-4E73-9E4A-F02AFBC4C5AC}" type="sibTrans" cxnId="{8A79EFC4-1518-47E7-80C0-92C81C6BA7F3}">
      <dgm:prSet/>
      <dgm:spPr/>
      <dgm:t>
        <a:bodyPr/>
        <a:lstStyle/>
        <a:p>
          <a:endParaRPr lang="en-US"/>
        </a:p>
      </dgm:t>
    </dgm:pt>
    <dgm:pt modelId="{311F8424-4A6A-4B1B-AFB6-EB113DE8A7D6}">
      <dgm:prSet/>
      <dgm:spPr/>
      <dgm:t>
        <a:bodyPr/>
        <a:lstStyle/>
        <a:p>
          <a:r>
            <a:rPr lang="en-US"/>
            <a:t>Agile is highly flexible and adaptable to changing requirements, even late in development.</a:t>
          </a:r>
        </a:p>
      </dgm:t>
    </dgm:pt>
    <dgm:pt modelId="{E08E6DE8-8B73-4C78-A666-4FA9A142C07A}" type="parTrans" cxnId="{D5EE57E6-5513-4B58-949F-B7705DF3D89D}">
      <dgm:prSet/>
      <dgm:spPr/>
      <dgm:t>
        <a:bodyPr/>
        <a:lstStyle/>
        <a:p>
          <a:endParaRPr lang="en-US"/>
        </a:p>
      </dgm:t>
    </dgm:pt>
    <dgm:pt modelId="{F5A54ED7-8809-43A3-8B14-00B80AB63B00}" type="sibTrans" cxnId="{D5EE57E6-5513-4B58-949F-B7705DF3D89D}">
      <dgm:prSet/>
      <dgm:spPr/>
      <dgm:t>
        <a:bodyPr/>
        <a:lstStyle/>
        <a:p>
          <a:endParaRPr lang="en-US"/>
        </a:p>
      </dgm:t>
    </dgm:pt>
    <dgm:pt modelId="{2D67D992-214D-48A0-AA3C-578AAFAC6AB9}">
      <dgm:prSet/>
      <dgm:spPr/>
      <dgm:t>
        <a:bodyPr/>
        <a:lstStyle/>
        <a:p>
          <a:r>
            <a:rPr lang="en-US"/>
            <a:t>Waterfall is less flexible, making it difficult to incorporate changes once a phase is complete.</a:t>
          </a:r>
        </a:p>
      </dgm:t>
    </dgm:pt>
    <dgm:pt modelId="{42A31BF3-2B64-4652-85DD-1225A14D4991}" type="parTrans" cxnId="{470129AF-CC69-4F7C-9A87-AC9EFD81F7F8}">
      <dgm:prSet/>
      <dgm:spPr/>
      <dgm:t>
        <a:bodyPr/>
        <a:lstStyle/>
        <a:p>
          <a:endParaRPr lang="en-US"/>
        </a:p>
      </dgm:t>
    </dgm:pt>
    <dgm:pt modelId="{A7C5D6DB-A84F-459B-A7C8-77C7CC09BB9B}" type="sibTrans" cxnId="{470129AF-CC69-4F7C-9A87-AC9EFD81F7F8}">
      <dgm:prSet/>
      <dgm:spPr/>
      <dgm:t>
        <a:bodyPr/>
        <a:lstStyle/>
        <a:p>
          <a:endParaRPr lang="en-US"/>
        </a:p>
      </dgm:t>
    </dgm:pt>
    <dgm:pt modelId="{44205B79-685C-4649-AE89-216B5A4E3DA4}">
      <dgm:prSet/>
      <dgm:spPr/>
      <dgm:t>
        <a:bodyPr/>
        <a:lstStyle/>
        <a:p>
          <a:r>
            <a:rPr lang="en-US"/>
            <a:t>Collaboration</a:t>
          </a:r>
        </a:p>
      </dgm:t>
    </dgm:pt>
    <dgm:pt modelId="{FF927F32-BAC6-46CE-9FC6-3DE64958CF24}" type="parTrans" cxnId="{0D5D7191-4358-4096-BE89-93002DCE2A37}">
      <dgm:prSet/>
      <dgm:spPr/>
      <dgm:t>
        <a:bodyPr/>
        <a:lstStyle/>
        <a:p>
          <a:endParaRPr lang="en-US"/>
        </a:p>
      </dgm:t>
    </dgm:pt>
    <dgm:pt modelId="{21C4DDB8-A609-4A71-A3EC-B2086B199C7E}" type="sibTrans" cxnId="{0D5D7191-4358-4096-BE89-93002DCE2A37}">
      <dgm:prSet/>
      <dgm:spPr/>
      <dgm:t>
        <a:bodyPr/>
        <a:lstStyle/>
        <a:p>
          <a:endParaRPr lang="en-US"/>
        </a:p>
      </dgm:t>
    </dgm:pt>
    <dgm:pt modelId="{05EE9765-48A3-4F31-8BDB-A4C3761C0DAF}">
      <dgm:prSet/>
      <dgm:spPr/>
      <dgm:t>
        <a:bodyPr/>
        <a:lstStyle/>
        <a:p>
          <a:r>
            <a:rPr lang="en-US"/>
            <a:t>Agile emphasizes continuous collaboration and communication between developers, stakeholders, and customers.</a:t>
          </a:r>
        </a:p>
      </dgm:t>
    </dgm:pt>
    <dgm:pt modelId="{FBEC36A6-5048-499F-9FC4-9C7B3042A781}" type="parTrans" cxnId="{48606E97-53FC-4EC4-ADB3-FBCEA26074CA}">
      <dgm:prSet/>
      <dgm:spPr/>
      <dgm:t>
        <a:bodyPr/>
        <a:lstStyle/>
        <a:p>
          <a:endParaRPr lang="en-US"/>
        </a:p>
      </dgm:t>
    </dgm:pt>
    <dgm:pt modelId="{CF553B39-ACE0-4C74-8E41-DD9AEB2BCB75}" type="sibTrans" cxnId="{48606E97-53FC-4EC4-ADB3-FBCEA26074CA}">
      <dgm:prSet/>
      <dgm:spPr/>
      <dgm:t>
        <a:bodyPr/>
        <a:lstStyle/>
        <a:p>
          <a:endParaRPr lang="en-US"/>
        </a:p>
      </dgm:t>
    </dgm:pt>
    <dgm:pt modelId="{CC8B0A99-6339-4CA2-89A0-02BECE72DA4E}">
      <dgm:prSet/>
      <dgm:spPr/>
      <dgm:t>
        <a:bodyPr/>
        <a:lstStyle/>
        <a:p>
          <a:r>
            <a:rPr lang="en-US"/>
            <a:t>Waterfall typically involves less collaboration and feedback, with most communication happening at the beginning and end of the project.</a:t>
          </a:r>
        </a:p>
      </dgm:t>
    </dgm:pt>
    <dgm:pt modelId="{695B5A94-CC33-4890-8924-C41B38BC1FE4}" type="parTrans" cxnId="{1943E74D-C8B4-4C6B-AB17-B13FBC345F61}">
      <dgm:prSet/>
      <dgm:spPr/>
      <dgm:t>
        <a:bodyPr/>
        <a:lstStyle/>
        <a:p>
          <a:endParaRPr lang="en-US"/>
        </a:p>
      </dgm:t>
    </dgm:pt>
    <dgm:pt modelId="{8C1C2D26-D64C-4EC8-B7E7-5297BE4FDE42}" type="sibTrans" cxnId="{1943E74D-C8B4-4C6B-AB17-B13FBC345F61}">
      <dgm:prSet/>
      <dgm:spPr/>
      <dgm:t>
        <a:bodyPr/>
        <a:lstStyle/>
        <a:p>
          <a:endParaRPr lang="en-US"/>
        </a:p>
      </dgm:t>
    </dgm:pt>
    <dgm:pt modelId="{4B7D267D-917E-4812-A72F-ACC01DF42999}" type="pres">
      <dgm:prSet presAssocID="{03EB6E6E-9AEA-431E-9A81-730901F781EA}" presName="linearFlow" presStyleCnt="0">
        <dgm:presLayoutVars>
          <dgm:resizeHandles val="exact"/>
        </dgm:presLayoutVars>
      </dgm:prSet>
      <dgm:spPr/>
    </dgm:pt>
    <dgm:pt modelId="{00EDB812-71EB-470F-AA87-22DCFFAEFAFA}" type="pres">
      <dgm:prSet presAssocID="{1BD3950A-495D-4D89-9B4E-866099918024}" presName="node" presStyleLbl="node1" presStyleIdx="0" presStyleCnt="2">
        <dgm:presLayoutVars>
          <dgm:bulletEnabled val="1"/>
        </dgm:presLayoutVars>
      </dgm:prSet>
      <dgm:spPr/>
    </dgm:pt>
    <dgm:pt modelId="{8011A53A-228A-4AAD-8FF6-14E7B1DDD020}" type="pres">
      <dgm:prSet presAssocID="{45E5071E-688B-4E73-9E4A-F02AFBC4C5AC}" presName="sibTrans" presStyleLbl="sibTrans2D1" presStyleIdx="0" presStyleCnt="1"/>
      <dgm:spPr/>
    </dgm:pt>
    <dgm:pt modelId="{CE3A5F4E-6406-4E82-98D2-B4395140C15B}" type="pres">
      <dgm:prSet presAssocID="{45E5071E-688B-4E73-9E4A-F02AFBC4C5AC}" presName="connectorText" presStyleLbl="sibTrans2D1" presStyleIdx="0" presStyleCnt="1"/>
      <dgm:spPr/>
    </dgm:pt>
    <dgm:pt modelId="{F2E48CB8-B610-4AF1-8961-9BE8C7BCBBD5}" type="pres">
      <dgm:prSet presAssocID="{44205B79-685C-4649-AE89-216B5A4E3DA4}" presName="node" presStyleLbl="node1" presStyleIdx="1" presStyleCnt="2">
        <dgm:presLayoutVars>
          <dgm:bulletEnabled val="1"/>
        </dgm:presLayoutVars>
      </dgm:prSet>
      <dgm:spPr/>
    </dgm:pt>
  </dgm:ptLst>
  <dgm:cxnLst>
    <dgm:cxn modelId="{B0903D10-C629-4ED4-8DDB-E37823333E29}" type="presOf" srcId="{2D67D992-214D-48A0-AA3C-578AAFAC6AB9}" destId="{00EDB812-71EB-470F-AA87-22DCFFAEFAFA}" srcOrd="0" destOrd="2" presId="urn:microsoft.com/office/officeart/2005/8/layout/process2"/>
    <dgm:cxn modelId="{9BBC0642-0246-4043-891A-AD7E775CBE1E}" type="presOf" srcId="{05EE9765-48A3-4F31-8BDB-A4C3761C0DAF}" destId="{F2E48CB8-B610-4AF1-8961-9BE8C7BCBBD5}" srcOrd="0" destOrd="1" presId="urn:microsoft.com/office/officeart/2005/8/layout/process2"/>
    <dgm:cxn modelId="{1943E74D-C8B4-4C6B-AB17-B13FBC345F61}" srcId="{44205B79-685C-4649-AE89-216B5A4E3DA4}" destId="{CC8B0A99-6339-4CA2-89A0-02BECE72DA4E}" srcOrd="1" destOrd="0" parTransId="{695B5A94-CC33-4890-8924-C41B38BC1FE4}" sibTransId="{8C1C2D26-D64C-4EC8-B7E7-5297BE4FDE42}"/>
    <dgm:cxn modelId="{79720654-80B9-4AC1-A5E3-0A970BC0BF37}" type="presOf" srcId="{45E5071E-688B-4E73-9E4A-F02AFBC4C5AC}" destId="{CE3A5F4E-6406-4E82-98D2-B4395140C15B}" srcOrd="1" destOrd="0" presId="urn:microsoft.com/office/officeart/2005/8/layout/process2"/>
    <dgm:cxn modelId="{0D5D7191-4358-4096-BE89-93002DCE2A37}" srcId="{03EB6E6E-9AEA-431E-9A81-730901F781EA}" destId="{44205B79-685C-4649-AE89-216B5A4E3DA4}" srcOrd="1" destOrd="0" parTransId="{FF927F32-BAC6-46CE-9FC6-3DE64958CF24}" sibTransId="{21C4DDB8-A609-4A71-A3EC-B2086B199C7E}"/>
    <dgm:cxn modelId="{CB659991-BB80-4DCC-AD25-C2D5B44000DF}" type="presOf" srcId="{45E5071E-688B-4E73-9E4A-F02AFBC4C5AC}" destId="{8011A53A-228A-4AAD-8FF6-14E7B1DDD020}" srcOrd="0" destOrd="0" presId="urn:microsoft.com/office/officeart/2005/8/layout/process2"/>
    <dgm:cxn modelId="{48606E97-53FC-4EC4-ADB3-FBCEA26074CA}" srcId="{44205B79-685C-4649-AE89-216B5A4E3DA4}" destId="{05EE9765-48A3-4F31-8BDB-A4C3761C0DAF}" srcOrd="0" destOrd="0" parTransId="{FBEC36A6-5048-499F-9FC4-9C7B3042A781}" sibTransId="{CF553B39-ACE0-4C74-8E41-DD9AEB2BCB75}"/>
    <dgm:cxn modelId="{8B9F10A1-9E5A-4AA0-9C25-F22933318EFF}" type="presOf" srcId="{03EB6E6E-9AEA-431E-9A81-730901F781EA}" destId="{4B7D267D-917E-4812-A72F-ACC01DF42999}" srcOrd="0" destOrd="0" presId="urn:microsoft.com/office/officeart/2005/8/layout/process2"/>
    <dgm:cxn modelId="{470129AF-CC69-4F7C-9A87-AC9EFD81F7F8}" srcId="{1BD3950A-495D-4D89-9B4E-866099918024}" destId="{2D67D992-214D-48A0-AA3C-578AAFAC6AB9}" srcOrd="1" destOrd="0" parTransId="{42A31BF3-2B64-4652-85DD-1225A14D4991}" sibTransId="{A7C5D6DB-A84F-459B-A7C8-77C7CC09BB9B}"/>
    <dgm:cxn modelId="{5F18F9B2-0BA1-4737-A777-AF37F9E1A120}" type="presOf" srcId="{CC8B0A99-6339-4CA2-89A0-02BECE72DA4E}" destId="{F2E48CB8-B610-4AF1-8961-9BE8C7BCBBD5}" srcOrd="0" destOrd="2" presId="urn:microsoft.com/office/officeart/2005/8/layout/process2"/>
    <dgm:cxn modelId="{BBF609B6-EC3E-4548-AABC-8886D1B10588}" type="presOf" srcId="{44205B79-685C-4649-AE89-216B5A4E3DA4}" destId="{F2E48CB8-B610-4AF1-8961-9BE8C7BCBBD5}" srcOrd="0" destOrd="0" presId="urn:microsoft.com/office/officeart/2005/8/layout/process2"/>
    <dgm:cxn modelId="{8A79EFC4-1518-47E7-80C0-92C81C6BA7F3}" srcId="{03EB6E6E-9AEA-431E-9A81-730901F781EA}" destId="{1BD3950A-495D-4D89-9B4E-866099918024}" srcOrd="0" destOrd="0" parTransId="{BDACE3B2-F091-42DA-980A-7334D7E39E96}" sibTransId="{45E5071E-688B-4E73-9E4A-F02AFBC4C5AC}"/>
    <dgm:cxn modelId="{2036D2D3-D982-4D7F-A57A-9B5109E1C294}" type="presOf" srcId="{1BD3950A-495D-4D89-9B4E-866099918024}" destId="{00EDB812-71EB-470F-AA87-22DCFFAEFAFA}" srcOrd="0" destOrd="0" presId="urn:microsoft.com/office/officeart/2005/8/layout/process2"/>
    <dgm:cxn modelId="{D5EE57E6-5513-4B58-949F-B7705DF3D89D}" srcId="{1BD3950A-495D-4D89-9B4E-866099918024}" destId="{311F8424-4A6A-4B1B-AFB6-EB113DE8A7D6}" srcOrd="0" destOrd="0" parTransId="{E08E6DE8-8B73-4C78-A666-4FA9A142C07A}" sibTransId="{F5A54ED7-8809-43A3-8B14-00B80AB63B00}"/>
    <dgm:cxn modelId="{BF40D9E8-172A-4AF8-81F1-D613D69ED23E}" type="presOf" srcId="{311F8424-4A6A-4B1B-AFB6-EB113DE8A7D6}" destId="{00EDB812-71EB-470F-AA87-22DCFFAEFAFA}" srcOrd="0" destOrd="1" presId="urn:microsoft.com/office/officeart/2005/8/layout/process2"/>
    <dgm:cxn modelId="{1BD17CE4-092F-4E38-A40B-58FB8AB43EDB}" type="presParOf" srcId="{4B7D267D-917E-4812-A72F-ACC01DF42999}" destId="{00EDB812-71EB-470F-AA87-22DCFFAEFAFA}" srcOrd="0" destOrd="0" presId="urn:microsoft.com/office/officeart/2005/8/layout/process2"/>
    <dgm:cxn modelId="{2D46C110-0B29-49E5-B973-B2149FED657E}" type="presParOf" srcId="{4B7D267D-917E-4812-A72F-ACC01DF42999}" destId="{8011A53A-228A-4AAD-8FF6-14E7B1DDD020}" srcOrd="1" destOrd="0" presId="urn:microsoft.com/office/officeart/2005/8/layout/process2"/>
    <dgm:cxn modelId="{3FF07568-5999-4461-B4E4-156DCFA9421C}" type="presParOf" srcId="{8011A53A-228A-4AAD-8FF6-14E7B1DDD020}" destId="{CE3A5F4E-6406-4E82-98D2-B4395140C15B}" srcOrd="0" destOrd="0" presId="urn:microsoft.com/office/officeart/2005/8/layout/process2"/>
    <dgm:cxn modelId="{95C2788A-0D3F-4233-B0DC-8C0D122AB0D5}" type="presParOf" srcId="{4B7D267D-917E-4812-A72F-ACC01DF42999}" destId="{F2E48CB8-B610-4AF1-8961-9BE8C7BCBBD5}"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5487C6-A39F-430B-9E57-583771F1D4F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B9A7DFA-320E-4757-811C-F70B287D6CFD}">
      <dgm:prSet/>
      <dgm:spPr/>
      <dgm:t>
        <a:bodyPr/>
        <a:lstStyle/>
        <a:p>
          <a:r>
            <a:rPr lang="en-US" b="1"/>
            <a:t>Project Complexity and Uncertainty:</a:t>
          </a:r>
          <a:r>
            <a:rPr lang="en-US"/>
            <a:t> Agile is better suited for complex projects with uncertain or evolving requirements.</a:t>
          </a:r>
        </a:p>
      </dgm:t>
    </dgm:pt>
    <dgm:pt modelId="{3B43CB61-4DF8-4C3F-82F5-1CB0EA2DA272}" type="parTrans" cxnId="{20CE5A41-C234-4AA6-ACB0-8A15DE2257C4}">
      <dgm:prSet/>
      <dgm:spPr/>
      <dgm:t>
        <a:bodyPr/>
        <a:lstStyle/>
        <a:p>
          <a:endParaRPr lang="en-US"/>
        </a:p>
      </dgm:t>
    </dgm:pt>
    <dgm:pt modelId="{CC19C425-F3FD-465E-A75F-CF812AFB61D3}" type="sibTrans" cxnId="{20CE5A41-C234-4AA6-ACB0-8A15DE2257C4}">
      <dgm:prSet/>
      <dgm:spPr/>
      <dgm:t>
        <a:bodyPr/>
        <a:lstStyle/>
        <a:p>
          <a:endParaRPr lang="en-US"/>
        </a:p>
      </dgm:t>
    </dgm:pt>
    <dgm:pt modelId="{07DF1108-B64C-4CED-8CF1-34810E785BC7}">
      <dgm:prSet/>
      <dgm:spPr/>
      <dgm:t>
        <a:bodyPr/>
        <a:lstStyle/>
        <a:p>
          <a:r>
            <a:rPr lang="en-US" b="1"/>
            <a:t>Need for Customer Involvement and Feedback:</a:t>
          </a:r>
          <a:r>
            <a:rPr lang="en-US"/>
            <a:t> Agile is ideal when customer collaboration and feedback are crucial for success.</a:t>
          </a:r>
        </a:p>
      </dgm:t>
    </dgm:pt>
    <dgm:pt modelId="{607577ED-1716-4F32-834B-9A7216ECD92F}" type="parTrans" cxnId="{C0A1BFB0-87B2-46F3-87D4-DC2F07AD4B99}">
      <dgm:prSet/>
      <dgm:spPr/>
      <dgm:t>
        <a:bodyPr/>
        <a:lstStyle/>
        <a:p>
          <a:endParaRPr lang="en-US"/>
        </a:p>
      </dgm:t>
    </dgm:pt>
    <dgm:pt modelId="{54B1F4F8-CC7E-4E88-93EA-7C49D2A5BA0B}" type="sibTrans" cxnId="{C0A1BFB0-87B2-46F3-87D4-DC2F07AD4B99}">
      <dgm:prSet/>
      <dgm:spPr/>
      <dgm:t>
        <a:bodyPr/>
        <a:lstStyle/>
        <a:p>
          <a:endParaRPr lang="en-US"/>
        </a:p>
      </dgm:t>
    </dgm:pt>
    <dgm:pt modelId="{96FC2459-4FD9-4411-A0EE-85CAEC87D1DD}">
      <dgm:prSet/>
      <dgm:spPr/>
      <dgm:t>
        <a:bodyPr/>
        <a:lstStyle/>
        <a:p>
          <a:r>
            <a:rPr lang="en-US" b="1"/>
            <a:t>Team's Experience with Agile:</a:t>
          </a:r>
          <a:r>
            <a:rPr lang="en-US"/>
            <a:t> Consider the team's experience and skills when choosing an approach. Agile requires a different mindset and way of working compared to Waterfall.</a:t>
          </a:r>
        </a:p>
      </dgm:t>
    </dgm:pt>
    <dgm:pt modelId="{1D21040C-301F-4F66-A5AA-F369CD425AEB}" type="parTrans" cxnId="{BC8D2B6F-B4AE-4D5D-B8B8-030D09472164}">
      <dgm:prSet/>
      <dgm:spPr/>
      <dgm:t>
        <a:bodyPr/>
        <a:lstStyle/>
        <a:p>
          <a:endParaRPr lang="en-US"/>
        </a:p>
      </dgm:t>
    </dgm:pt>
    <dgm:pt modelId="{4868F5EE-3FCF-43F7-969C-6E868CD0098E}" type="sibTrans" cxnId="{BC8D2B6F-B4AE-4D5D-B8B8-030D09472164}">
      <dgm:prSet/>
      <dgm:spPr/>
      <dgm:t>
        <a:bodyPr/>
        <a:lstStyle/>
        <a:p>
          <a:endParaRPr lang="en-US"/>
        </a:p>
      </dgm:t>
    </dgm:pt>
    <dgm:pt modelId="{AFAD3489-749E-48F8-A28E-5C5CF5689933}" type="pres">
      <dgm:prSet presAssocID="{9A5487C6-A39F-430B-9E57-583771F1D4FB}" presName="root" presStyleCnt="0">
        <dgm:presLayoutVars>
          <dgm:dir/>
          <dgm:resizeHandles val="exact"/>
        </dgm:presLayoutVars>
      </dgm:prSet>
      <dgm:spPr/>
    </dgm:pt>
    <dgm:pt modelId="{A47E883D-C91D-4227-A2A8-7AC52C981651}" type="pres">
      <dgm:prSet presAssocID="{1B9A7DFA-320E-4757-811C-F70B287D6CFD}" presName="compNode" presStyleCnt="0"/>
      <dgm:spPr/>
    </dgm:pt>
    <dgm:pt modelId="{F79FDC14-65EE-4E00-A642-A9AC9127FEC5}" type="pres">
      <dgm:prSet presAssocID="{1B9A7DFA-320E-4757-811C-F70B287D6CFD}" presName="bgRect" presStyleLbl="bgShp" presStyleIdx="0" presStyleCnt="3"/>
      <dgm:spPr/>
    </dgm:pt>
    <dgm:pt modelId="{A8FA63C4-787D-45F3-83C8-03428F06EAA6}" type="pres">
      <dgm:prSet presAssocID="{1B9A7DFA-320E-4757-811C-F70B287D6C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04D63842-B7FC-4AEE-8940-EC3522CF1689}" type="pres">
      <dgm:prSet presAssocID="{1B9A7DFA-320E-4757-811C-F70B287D6CFD}" presName="spaceRect" presStyleCnt="0"/>
      <dgm:spPr/>
    </dgm:pt>
    <dgm:pt modelId="{CEB5650A-85F8-47F3-856E-A32FA0AA5B06}" type="pres">
      <dgm:prSet presAssocID="{1B9A7DFA-320E-4757-811C-F70B287D6CFD}" presName="parTx" presStyleLbl="revTx" presStyleIdx="0" presStyleCnt="3">
        <dgm:presLayoutVars>
          <dgm:chMax val="0"/>
          <dgm:chPref val="0"/>
        </dgm:presLayoutVars>
      </dgm:prSet>
      <dgm:spPr/>
    </dgm:pt>
    <dgm:pt modelId="{9D665014-723C-49D6-AE5B-AD4B3B2995EE}" type="pres">
      <dgm:prSet presAssocID="{CC19C425-F3FD-465E-A75F-CF812AFB61D3}" presName="sibTrans" presStyleCnt="0"/>
      <dgm:spPr/>
    </dgm:pt>
    <dgm:pt modelId="{C4175A4C-94BC-466A-AB2C-078E6DEB7B8C}" type="pres">
      <dgm:prSet presAssocID="{07DF1108-B64C-4CED-8CF1-34810E785BC7}" presName="compNode" presStyleCnt="0"/>
      <dgm:spPr/>
    </dgm:pt>
    <dgm:pt modelId="{B52EF06F-6397-41DC-9F2A-C73ABA04C008}" type="pres">
      <dgm:prSet presAssocID="{07DF1108-B64C-4CED-8CF1-34810E785BC7}" presName="bgRect" presStyleLbl="bgShp" presStyleIdx="1" presStyleCnt="3"/>
      <dgm:spPr/>
    </dgm:pt>
    <dgm:pt modelId="{6424B538-1F7A-46DF-B196-95EF48FB3C1A}" type="pres">
      <dgm:prSet presAssocID="{07DF1108-B64C-4CED-8CF1-34810E785B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7F3BB413-3B86-4A2E-A0D6-7A00C1B4482B}" type="pres">
      <dgm:prSet presAssocID="{07DF1108-B64C-4CED-8CF1-34810E785BC7}" presName="spaceRect" presStyleCnt="0"/>
      <dgm:spPr/>
    </dgm:pt>
    <dgm:pt modelId="{E3FBE84E-FE19-486B-A697-B8C1B3691096}" type="pres">
      <dgm:prSet presAssocID="{07DF1108-B64C-4CED-8CF1-34810E785BC7}" presName="parTx" presStyleLbl="revTx" presStyleIdx="1" presStyleCnt="3">
        <dgm:presLayoutVars>
          <dgm:chMax val="0"/>
          <dgm:chPref val="0"/>
        </dgm:presLayoutVars>
      </dgm:prSet>
      <dgm:spPr/>
    </dgm:pt>
    <dgm:pt modelId="{CD9ECF67-BE66-477F-8F69-A48E5574C435}" type="pres">
      <dgm:prSet presAssocID="{54B1F4F8-CC7E-4E88-93EA-7C49D2A5BA0B}" presName="sibTrans" presStyleCnt="0"/>
      <dgm:spPr/>
    </dgm:pt>
    <dgm:pt modelId="{A7FD6AD0-D7B7-41EA-9B8A-BB93CFD08C01}" type="pres">
      <dgm:prSet presAssocID="{96FC2459-4FD9-4411-A0EE-85CAEC87D1DD}" presName="compNode" presStyleCnt="0"/>
      <dgm:spPr/>
    </dgm:pt>
    <dgm:pt modelId="{1CF32101-5878-4DB4-ADFF-BC450739C6FA}" type="pres">
      <dgm:prSet presAssocID="{96FC2459-4FD9-4411-A0EE-85CAEC87D1DD}" presName="bgRect" presStyleLbl="bgShp" presStyleIdx="2" presStyleCnt="3"/>
      <dgm:spPr/>
    </dgm:pt>
    <dgm:pt modelId="{EE89E6DF-02B7-4008-87E8-BECEEEFF2292}" type="pres">
      <dgm:prSet presAssocID="{96FC2459-4FD9-4411-A0EE-85CAEC87D1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7BBAEB5-6866-4524-A828-1F302ED63BC6}" type="pres">
      <dgm:prSet presAssocID="{96FC2459-4FD9-4411-A0EE-85CAEC87D1DD}" presName="spaceRect" presStyleCnt="0"/>
      <dgm:spPr/>
    </dgm:pt>
    <dgm:pt modelId="{B0C08BD7-CFE5-4E5B-96F5-A162437566FA}" type="pres">
      <dgm:prSet presAssocID="{96FC2459-4FD9-4411-A0EE-85CAEC87D1DD}" presName="parTx" presStyleLbl="revTx" presStyleIdx="2" presStyleCnt="3">
        <dgm:presLayoutVars>
          <dgm:chMax val="0"/>
          <dgm:chPref val="0"/>
        </dgm:presLayoutVars>
      </dgm:prSet>
      <dgm:spPr/>
    </dgm:pt>
  </dgm:ptLst>
  <dgm:cxnLst>
    <dgm:cxn modelId="{D24FD229-B9E2-4524-8BB4-8849C117FCF2}" type="presOf" srcId="{07DF1108-B64C-4CED-8CF1-34810E785BC7}" destId="{E3FBE84E-FE19-486B-A697-B8C1B3691096}" srcOrd="0" destOrd="0" presId="urn:microsoft.com/office/officeart/2018/2/layout/IconVerticalSolidList"/>
    <dgm:cxn modelId="{FA492239-78B4-4A4D-896C-5F9196CD00DC}" type="presOf" srcId="{96FC2459-4FD9-4411-A0EE-85CAEC87D1DD}" destId="{B0C08BD7-CFE5-4E5B-96F5-A162437566FA}" srcOrd="0" destOrd="0" presId="urn:microsoft.com/office/officeart/2018/2/layout/IconVerticalSolidList"/>
    <dgm:cxn modelId="{20CE5A41-C234-4AA6-ACB0-8A15DE2257C4}" srcId="{9A5487C6-A39F-430B-9E57-583771F1D4FB}" destId="{1B9A7DFA-320E-4757-811C-F70B287D6CFD}" srcOrd="0" destOrd="0" parTransId="{3B43CB61-4DF8-4C3F-82F5-1CB0EA2DA272}" sibTransId="{CC19C425-F3FD-465E-A75F-CF812AFB61D3}"/>
    <dgm:cxn modelId="{BC8D2B6F-B4AE-4D5D-B8B8-030D09472164}" srcId="{9A5487C6-A39F-430B-9E57-583771F1D4FB}" destId="{96FC2459-4FD9-4411-A0EE-85CAEC87D1DD}" srcOrd="2" destOrd="0" parTransId="{1D21040C-301F-4F66-A5AA-F369CD425AEB}" sibTransId="{4868F5EE-3FCF-43F7-969C-6E868CD0098E}"/>
    <dgm:cxn modelId="{C0A1BFB0-87B2-46F3-87D4-DC2F07AD4B99}" srcId="{9A5487C6-A39F-430B-9E57-583771F1D4FB}" destId="{07DF1108-B64C-4CED-8CF1-34810E785BC7}" srcOrd="1" destOrd="0" parTransId="{607577ED-1716-4F32-834B-9A7216ECD92F}" sibTransId="{54B1F4F8-CC7E-4E88-93EA-7C49D2A5BA0B}"/>
    <dgm:cxn modelId="{4B61E8C8-0C88-49A7-9BA1-CE6EB7AAC95B}" type="presOf" srcId="{1B9A7DFA-320E-4757-811C-F70B287D6CFD}" destId="{CEB5650A-85F8-47F3-856E-A32FA0AA5B06}" srcOrd="0" destOrd="0" presId="urn:microsoft.com/office/officeart/2018/2/layout/IconVerticalSolidList"/>
    <dgm:cxn modelId="{877FACE3-19D7-46DC-BE5A-44A3EC23D61F}" type="presOf" srcId="{9A5487C6-A39F-430B-9E57-583771F1D4FB}" destId="{AFAD3489-749E-48F8-A28E-5C5CF5689933}" srcOrd="0" destOrd="0" presId="urn:microsoft.com/office/officeart/2018/2/layout/IconVerticalSolidList"/>
    <dgm:cxn modelId="{2E93F255-0A16-46EC-AB7F-923AFA6C936C}" type="presParOf" srcId="{AFAD3489-749E-48F8-A28E-5C5CF5689933}" destId="{A47E883D-C91D-4227-A2A8-7AC52C981651}" srcOrd="0" destOrd="0" presId="urn:microsoft.com/office/officeart/2018/2/layout/IconVerticalSolidList"/>
    <dgm:cxn modelId="{3DBA80EB-988B-4697-8A1F-F07376277AF4}" type="presParOf" srcId="{A47E883D-C91D-4227-A2A8-7AC52C981651}" destId="{F79FDC14-65EE-4E00-A642-A9AC9127FEC5}" srcOrd="0" destOrd="0" presId="urn:microsoft.com/office/officeart/2018/2/layout/IconVerticalSolidList"/>
    <dgm:cxn modelId="{F88C02FE-6DBA-4E68-B143-83CADFE694EC}" type="presParOf" srcId="{A47E883D-C91D-4227-A2A8-7AC52C981651}" destId="{A8FA63C4-787D-45F3-83C8-03428F06EAA6}" srcOrd="1" destOrd="0" presId="urn:microsoft.com/office/officeart/2018/2/layout/IconVerticalSolidList"/>
    <dgm:cxn modelId="{6658B8FC-578C-4A59-A328-FB4B615DB307}" type="presParOf" srcId="{A47E883D-C91D-4227-A2A8-7AC52C981651}" destId="{04D63842-B7FC-4AEE-8940-EC3522CF1689}" srcOrd="2" destOrd="0" presId="urn:microsoft.com/office/officeart/2018/2/layout/IconVerticalSolidList"/>
    <dgm:cxn modelId="{A89F13D2-8BF3-4726-8561-3AB393A3F4FE}" type="presParOf" srcId="{A47E883D-C91D-4227-A2A8-7AC52C981651}" destId="{CEB5650A-85F8-47F3-856E-A32FA0AA5B06}" srcOrd="3" destOrd="0" presId="urn:microsoft.com/office/officeart/2018/2/layout/IconVerticalSolidList"/>
    <dgm:cxn modelId="{A137C8D4-E73C-4B79-94E7-7208FDAF14B9}" type="presParOf" srcId="{AFAD3489-749E-48F8-A28E-5C5CF5689933}" destId="{9D665014-723C-49D6-AE5B-AD4B3B2995EE}" srcOrd="1" destOrd="0" presId="urn:microsoft.com/office/officeart/2018/2/layout/IconVerticalSolidList"/>
    <dgm:cxn modelId="{CC96D779-32F7-4784-B919-695BB7327242}" type="presParOf" srcId="{AFAD3489-749E-48F8-A28E-5C5CF5689933}" destId="{C4175A4C-94BC-466A-AB2C-078E6DEB7B8C}" srcOrd="2" destOrd="0" presId="urn:microsoft.com/office/officeart/2018/2/layout/IconVerticalSolidList"/>
    <dgm:cxn modelId="{B49B7EF8-FD7F-410B-824A-CF0E2A7C8874}" type="presParOf" srcId="{C4175A4C-94BC-466A-AB2C-078E6DEB7B8C}" destId="{B52EF06F-6397-41DC-9F2A-C73ABA04C008}" srcOrd="0" destOrd="0" presId="urn:microsoft.com/office/officeart/2018/2/layout/IconVerticalSolidList"/>
    <dgm:cxn modelId="{80AC8406-8F71-49A7-9EDA-550BC2547FF4}" type="presParOf" srcId="{C4175A4C-94BC-466A-AB2C-078E6DEB7B8C}" destId="{6424B538-1F7A-46DF-B196-95EF48FB3C1A}" srcOrd="1" destOrd="0" presId="urn:microsoft.com/office/officeart/2018/2/layout/IconVerticalSolidList"/>
    <dgm:cxn modelId="{34740BF1-BE14-4820-A139-7F6DD4308574}" type="presParOf" srcId="{C4175A4C-94BC-466A-AB2C-078E6DEB7B8C}" destId="{7F3BB413-3B86-4A2E-A0D6-7A00C1B4482B}" srcOrd="2" destOrd="0" presId="urn:microsoft.com/office/officeart/2018/2/layout/IconVerticalSolidList"/>
    <dgm:cxn modelId="{241A3715-9BCC-4005-9BE8-7E5C42C16F53}" type="presParOf" srcId="{C4175A4C-94BC-466A-AB2C-078E6DEB7B8C}" destId="{E3FBE84E-FE19-486B-A697-B8C1B3691096}" srcOrd="3" destOrd="0" presId="urn:microsoft.com/office/officeart/2018/2/layout/IconVerticalSolidList"/>
    <dgm:cxn modelId="{0039CF07-2B65-4C09-B9EF-5216E86EF670}" type="presParOf" srcId="{AFAD3489-749E-48F8-A28E-5C5CF5689933}" destId="{CD9ECF67-BE66-477F-8F69-A48E5574C435}" srcOrd="3" destOrd="0" presId="urn:microsoft.com/office/officeart/2018/2/layout/IconVerticalSolidList"/>
    <dgm:cxn modelId="{C9B9DF2F-2C05-47F9-9DDB-4A570476001A}" type="presParOf" srcId="{AFAD3489-749E-48F8-A28E-5C5CF5689933}" destId="{A7FD6AD0-D7B7-41EA-9B8A-BB93CFD08C01}" srcOrd="4" destOrd="0" presId="urn:microsoft.com/office/officeart/2018/2/layout/IconVerticalSolidList"/>
    <dgm:cxn modelId="{5BE494A0-C3BF-4636-900F-AFF0897A80CF}" type="presParOf" srcId="{A7FD6AD0-D7B7-41EA-9B8A-BB93CFD08C01}" destId="{1CF32101-5878-4DB4-ADFF-BC450739C6FA}" srcOrd="0" destOrd="0" presId="urn:microsoft.com/office/officeart/2018/2/layout/IconVerticalSolidList"/>
    <dgm:cxn modelId="{64C25B63-5D3D-44EE-8ADB-8FF733919F1B}" type="presParOf" srcId="{A7FD6AD0-D7B7-41EA-9B8A-BB93CFD08C01}" destId="{EE89E6DF-02B7-4008-87E8-BECEEEFF2292}" srcOrd="1" destOrd="0" presId="urn:microsoft.com/office/officeart/2018/2/layout/IconVerticalSolidList"/>
    <dgm:cxn modelId="{C63E77D9-5CFB-4FAE-B6B7-D79F36B12CED}" type="presParOf" srcId="{A7FD6AD0-D7B7-41EA-9B8A-BB93CFD08C01}" destId="{C7BBAEB5-6866-4524-A828-1F302ED63BC6}" srcOrd="2" destOrd="0" presId="urn:microsoft.com/office/officeart/2018/2/layout/IconVerticalSolidList"/>
    <dgm:cxn modelId="{953A81F0-BB0F-4443-A1D5-BC1E24E9512F}" type="presParOf" srcId="{A7FD6AD0-D7B7-41EA-9B8A-BB93CFD08C01}" destId="{B0C08BD7-CFE5-4E5B-96F5-A162437566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CC6AE3-9C21-4A8C-84EA-927FE454C18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7D30C92-C62F-4AF7-BE25-D84197483135}">
      <dgm:prSet/>
      <dgm:spPr/>
      <dgm:t>
        <a:bodyPr/>
        <a:lstStyle/>
        <a:p>
          <a:r>
            <a:rPr lang="en-US" dirty="0"/>
            <a:t>Cobb, C. G. (2022). </a:t>
          </a:r>
          <a:r>
            <a:rPr lang="en-US" i="1" dirty="0"/>
            <a:t>The project manager's guide to mastering agile: Principles and practices for an adaptive approach</a:t>
          </a:r>
          <a:r>
            <a:rPr lang="en-US" dirty="0"/>
            <a:t>. John Wiley &amp; Sons.</a:t>
          </a:r>
        </a:p>
      </dgm:t>
    </dgm:pt>
    <dgm:pt modelId="{F42370FF-EAC6-4FE8-B63C-34A56F1D5D0E}" type="parTrans" cxnId="{42E93F6D-C783-4767-85CF-6BA62E2E5F5E}">
      <dgm:prSet/>
      <dgm:spPr/>
      <dgm:t>
        <a:bodyPr/>
        <a:lstStyle/>
        <a:p>
          <a:endParaRPr lang="en-US"/>
        </a:p>
      </dgm:t>
    </dgm:pt>
    <dgm:pt modelId="{A8471719-A84C-4FFF-9581-ECE46396BFF4}" type="sibTrans" cxnId="{42E93F6D-C783-4767-85CF-6BA62E2E5F5E}">
      <dgm:prSet/>
      <dgm:spPr/>
      <dgm:t>
        <a:bodyPr/>
        <a:lstStyle/>
        <a:p>
          <a:endParaRPr lang="en-US"/>
        </a:p>
      </dgm:t>
    </dgm:pt>
    <dgm:pt modelId="{A107F43C-F9DC-4391-A63C-B05A71232870}">
      <dgm:prSet/>
      <dgm:spPr/>
      <dgm:t>
        <a:bodyPr/>
        <a:lstStyle/>
        <a:p>
          <a:r>
            <a:rPr lang="en-US"/>
            <a:t>Gregory, P., &amp; Crispin, L. (2022). </a:t>
          </a:r>
          <a:r>
            <a:rPr lang="en-US" i="1"/>
            <a:t>Agile testing condensed: A brief introduction</a:t>
          </a:r>
          <a:r>
            <a:rPr lang="en-US"/>
            <a:t>. Leanpub.</a:t>
          </a:r>
        </a:p>
      </dgm:t>
    </dgm:pt>
    <dgm:pt modelId="{6D343CF2-25EA-459E-A77A-E79ED1DBDB2C}" type="parTrans" cxnId="{27CC79A3-6C5F-4E53-A2B8-6F307170D5A7}">
      <dgm:prSet/>
      <dgm:spPr/>
      <dgm:t>
        <a:bodyPr/>
        <a:lstStyle/>
        <a:p>
          <a:endParaRPr lang="en-US"/>
        </a:p>
      </dgm:t>
    </dgm:pt>
    <dgm:pt modelId="{5FDF9F2A-7FDA-44A7-A380-06198754F13A}" type="sibTrans" cxnId="{27CC79A3-6C5F-4E53-A2B8-6F307170D5A7}">
      <dgm:prSet/>
      <dgm:spPr/>
      <dgm:t>
        <a:bodyPr/>
        <a:lstStyle/>
        <a:p>
          <a:endParaRPr lang="en-US"/>
        </a:p>
      </dgm:t>
    </dgm:pt>
    <dgm:pt modelId="{FA6BCF36-8557-4C30-84BB-68F658E60728}">
      <dgm:prSet/>
      <dgm:spPr/>
      <dgm:t>
        <a:bodyPr/>
        <a:lstStyle/>
        <a:p>
          <a:r>
            <a:rPr lang="en-US"/>
            <a:t>Highsmith, J. (2020). </a:t>
          </a:r>
          <a:r>
            <a:rPr lang="en-US" i="1"/>
            <a:t>Agile project management: Creating innovative products</a:t>
          </a:r>
          <a:r>
            <a:rPr lang="en-US"/>
            <a:t>. Addison-Wesley Professional.</a:t>
          </a:r>
        </a:p>
      </dgm:t>
    </dgm:pt>
    <dgm:pt modelId="{718A9AE1-A4DF-4E48-B679-3FDA520B858F}" type="parTrans" cxnId="{54739F31-59BB-4EA7-8578-DA6B6D5ACBA0}">
      <dgm:prSet/>
      <dgm:spPr/>
      <dgm:t>
        <a:bodyPr/>
        <a:lstStyle/>
        <a:p>
          <a:endParaRPr lang="en-US"/>
        </a:p>
      </dgm:t>
    </dgm:pt>
    <dgm:pt modelId="{FA8EF51D-7B22-43AF-B2F8-8BBDA878715D}" type="sibTrans" cxnId="{54739F31-59BB-4EA7-8578-DA6B6D5ACBA0}">
      <dgm:prSet/>
      <dgm:spPr/>
      <dgm:t>
        <a:bodyPr/>
        <a:lstStyle/>
        <a:p>
          <a:endParaRPr lang="en-US"/>
        </a:p>
      </dgm:t>
    </dgm:pt>
    <dgm:pt modelId="{6D6FDE51-33D6-4ED0-8017-AAC47FE91D84}">
      <dgm:prSet/>
      <dgm:spPr/>
      <dgm:t>
        <a:bodyPr/>
        <a:lstStyle/>
        <a:p>
          <a:r>
            <a:rPr lang="en-US"/>
            <a:t>Schwaber, K., &amp; Sutherland, J. (2020). </a:t>
          </a:r>
          <a:r>
            <a:rPr lang="en-US" i="1"/>
            <a:t>The Scrum guide: The definitive guide to Scrum: The rules of the game</a:t>
          </a:r>
          <a:r>
            <a:rPr lang="en-US"/>
            <a:t>. Scrum.org.</a:t>
          </a:r>
        </a:p>
      </dgm:t>
    </dgm:pt>
    <dgm:pt modelId="{C74862AE-8E13-4D8A-98B3-A85273A66DE1}" type="parTrans" cxnId="{22017AC0-AF1E-43E0-9AB4-401C8E31DE41}">
      <dgm:prSet/>
      <dgm:spPr/>
      <dgm:t>
        <a:bodyPr/>
        <a:lstStyle/>
        <a:p>
          <a:endParaRPr lang="en-US"/>
        </a:p>
      </dgm:t>
    </dgm:pt>
    <dgm:pt modelId="{931C4586-B72F-4323-9DF0-C246F0C67AF1}" type="sibTrans" cxnId="{22017AC0-AF1E-43E0-9AB4-401C8E31DE41}">
      <dgm:prSet/>
      <dgm:spPr/>
      <dgm:t>
        <a:bodyPr/>
        <a:lstStyle/>
        <a:p>
          <a:endParaRPr lang="en-US"/>
        </a:p>
      </dgm:t>
    </dgm:pt>
    <dgm:pt modelId="{4428DEDF-288D-4092-B7F4-8A96C9C2E997}" type="pres">
      <dgm:prSet presAssocID="{E4CC6AE3-9C21-4A8C-84EA-927FE454C186}" presName="root" presStyleCnt="0">
        <dgm:presLayoutVars>
          <dgm:dir/>
          <dgm:resizeHandles val="exact"/>
        </dgm:presLayoutVars>
      </dgm:prSet>
      <dgm:spPr/>
    </dgm:pt>
    <dgm:pt modelId="{F789E92D-F5C3-4832-8379-9F9F0534DBD0}" type="pres">
      <dgm:prSet presAssocID="{F7D30C92-C62F-4AF7-BE25-D84197483135}" presName="compNode" presStyleCnt="0"/>
      <dgm:spPr/>
    </dgm:pt>
    <dgm:pt modelId="{49982B9B-A8BB-4356-971B-769FC608F258}" type="pres">
      <dgm:prSet presAssocID="{F7D30C92-C62F-4AF7-BE25-D84197483135}" presName="bgRect" presStyleLbl="bgShp" presStyleIdx="0" presStyleCnt="4" custLinFactNeighborX="-1116" custLinFactNeighborY="-3493"/>
      <dgm:spPr/>
    </dgm:pt>
    <dgm:pt modelId="{406C5D13-C8E6-46CB-B8D6-7702A3F4B322}" type="pres">
      <dgm:prSet presAssocID="{F7D30C92-C62F-4AF7-BE25-D841974831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D653AEA-6E50-4F16-AB3C-9D0DC922DBF2}" type="pres">
      <dgm:prSet presAssocID="{F7D30C92-C62F-4AF7-BE25-D84197483135}" presName="spaceRect" presStyleCnt="0"/>
      <dgm:spPr/>
    </dgm:pt>
    <dgm:pt modelId="{46E24EE6-DD98-404F-979C-396C08A813C8}" type="pres">
      <dgm:prSet presAssocID="{F7D30C92-C62F-4AF7-BE25-D84197483135}" presName="parTx" presStyleLbl="revTx" presStyleIdx="0" presStyleCnt="4">
        <dgm:presLayoutVars>
          <dgm:chMax val="0"/>
          <dgm:chPref val="0"/>
        </dgm:presLayoutVars>
      </dgm:prSet>
      <dgm:spPr/>
    </dgm:pt>
    <dgm:pt modelId="{388AE840-6538-4A07-8336-3DFE1B7FFDC3}" type="pres">
      <dgm:prSet presAssocID="{A8471719-A84C-4FFF-9581-ECE46396BFF4}" presName="sibTrans" presStyleCnt="0"/>
      <dgm:spPr/>
    </dgm:pt>
    <dgm:pt modelId="{0274DF89-3544-4F53-926F-6703C0FC68E6}" type="pres">
      <dgm:prSet presAssocID="{A107F43C-F9DC-4391-A63C-B05A71232870}" presName="compNode" presStyleCnt="0"/>
      <dgm:spPr/>
    </dgm:pt>
    <dgm:pt modelId="{09627B8D-6055-42AE-A2E8-77F9654AE4A6}" type="pres">
      <dgm:prSet presAssocID="{A107F43C-F9DC-4391-A63C-B05A71232870}" presName="bgRect" presStyleLbl="bgShp" presStyleIdx="1" presStyleCnt="4"/>
      <dgm:spPr/>
    </dgm:pt>
    <dgm:pt modelId="{F91C5608-BED6-4A96-8FD0-E3C9F4DE3E33}" type="pres">
      <dgm:prSet presAssocID="{A107F43C-F9DC-4391-A63C-B05A712328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4366EB2F-ED11-4433-903E-99F62C2A1A07}" type="pres">
      <dgm:prSet presAssocID="{A107F43C-F9DC-4391-A63C-B05A71232870}" presName="spaceRect" presStyleCnt="0"/>
      <dgm:spPr/>
    </dgm:pt>
    <dgm:pt modelId="{EAB4EA3C-F333-4A66-95CE-7AC5BD3DB756}" type="pres">
      <dgm:prSet presAssocID="{A107F43C-F9DC-4391-A63C-B05A71232870}" presName="parTx" presStyleLbl="revTx" presStyleIdx="1" presStyleCnt="4">
        <dgm:presLayoutVars>
          <dgm:chMax val="0"/>
          <dgm:chPref val="0"/>
        </dgm:presLayoutVars>
      </dgm:prSet>
      <dgm:spPr/>
    </dgm:pt>
    <dgm:pt modelId="{54946DE1-0FFC-4652-8645-9E929A2FE917}" type="pres">
      <dgm:prSet presAssocID="{5FDF9F2A-7FDA-44A7-A380-06198754F13A}" presName="sibTrans" presStyleCnt="0"/>
      <dgm:spPr/>
    </dgm:pt>
    <dgm:pt modelId="{7258CFE9-9CD8-42D1-B590-4A7010796C99}" type="pres">
      <dgm:prSet presAssocID="{FA6BCF36-8557-4C30-84BB-68F658E60728}" presName="compNode" presStyleCnt="0"/>
      <dgm:spPr/>
    </dgm:pt>
    <dgm:pt modelId="{1053DDDB-D85F-4867-ABF1-EEB8F981D524}" type="pres">
      <dgm:prSet presAssocID="{FA6BCF36-8557-4C30-84BB-68F658E60728}" presName="bgRect" presStyleLbl="bgShp" presStyleIdx="2" presStyleCnt="4"/>
      <dgm:spPr/>
    </dgm:pt>
    <dgm:pt modelId="{6FE57BA8-5866-4CC1-9DD5-9DF8793FB662}" type="pres">
      <dgm:prSet presAssocID="{FA6BCF36-8557-4C30-84BB-68F658E607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1D865EB5-5D96-49E6-A69A-90AED38D060C}" type="pres">
      <dgm:prSet presAssocID="{FA6BCF36-8557-4C30-84BB-68F658E60728}" presName="spaceRect" presStyleCnt="0"/>
      <dgm:spPr/>
    </dgm:pt>
    <dgm:pt modelId="{817B8BE7-8303-4819-9F9B-CDFC8F5AB8C9}" type="pres">
      <dgm:prSet presAssocID="{FA6BCF36-8557-4C30-84BB-68F658E60728}" presName="parTx" presStyleLbl="revTx" presStyleIdx="2" presStyleCnt="4">
        <dgm:presLayoutVars>
          <dgm:chMax val="0"/>
          <dgm:chPref val="0"/>
        </dgm:presLayoutVars>
      </dgm:prSet>
      <dgm:spPr/>
    </dgm:pt>
    <dgm:pt modelId="{511BC3C1-C68B-4B35-92C7-6E0521280344}" type="pres">
      <dgm:prSet presAssocID="{FA8EF51D-7B22-43AF-B2F8-8BBDA878715D}" presName="sibTrans" presStyleCnt="0"/>
      <dgm:spPr/>
    </dgm:pt>
    <dgm:pt modelId="{25C1079F-9E5F-4BDC-A46E-6D91FCB318D6}" type="pres">
      <dgm:prSet presAssocID="{6D6FDE51-33D6-4ED0-8017-AAC47FE91D84}" presName="compNode" presStyleCnt="0"/>
      <dgm:spPr/>
    </dgm:pt>
    <dgm:pt modelId="{0C33AD61-1EB7-4BD8-A365-226267D7D041}" type="pres">
      <dgm:prSet presAssocID="{6D6FDE51-33D6-4ED0-8017-AAC47FE91D84}" presName="bgRect" presStyleLbl="bgShp" presStyleIdx="3" presStyleCnt="4"/>
      <dgm:spPr/>
    </dgm:pt>
    <dgm:pt modelId="{CAE8A8D9-7ECB-444E-A969-EDBDAA8471B0}" type="pres">
      <dgm:prSet presAssocID="{6D6FDE51-33D6-4ED0-8017-AAC47FE91D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on Viewing Ceremony"/>
        </a:ext>
      </dgm:extLst>
    </dgm:pt>
    <dgm:pt modelId="{74DFACCD-78FF-4C90-B97B-5BEADEF4A2C9}" type="pres">
      <dgm:prSet presAssocID="{6D6FDE51-33D6-4ED0-8017-AAC47FE91D84}" presName="spaceRect" presStyleCnt="0"/>
      <dgm:spPr/>
    </dgm:pt>
    <dgm:pt modelId="{28B9428C-4807-4929-8435-5CFA6C105901}" type="pres">
      <dgm:prSet presAssocID="{6D6FDE51-33D6-4ED0-8017-AAC47FE91D84}" presName="parTx" presStyleLbl="revTx" presStyleIdx="3" presStyleCnt="4">
        <dgm:presLayoutVars>
          <dgm:chMax val="0"/>
          <dgm:chPref val="0"/>
        </dgm:presLayoutVars>
      </dgm:prSet>
      <dgm:spPr/>
    </dgm:pt>
  </dgm:ptLst>
  <dgm:cxnLst>
    <dgm:cxn modelId="{0F4B870B-9B45-4644-8BB3-8B5A09FD0A9B}" type="presOf" srcId="{6D6FDE51-33D6-4ED0-8017-AAC47FE91D84}" destId="{28B9428C-4807-4929-8435-5CFA6C105901}" srcOrd="0" destOrd="0" presId="urn:microsoft.com/office/officeart/2018/2/layout/IconVerticalSolidList"/>
    <dgm:cxn modelId="{5B658420-E410-4982-BAB0-4CBBF4FD6CD3}" type="presOf" srcId="{E4CC6AE3-9C21-4A8C-84EA-927FE454C186}" destId="{4428DEDF-288D-4092-B7F4-8A96C9C2E997}" srcOrd="0" destOrd="0" presId="urn:microsoft.com/office/officeart/2018/2/layout/IconVerticalSolidList"/>
    <dgm:cxn modelId="{54739F31-59BB-4EA7-8578-DA6B6D5ACBA0}" srcId="{E4CC6AE3-9C21-4A8C-84EA-927FE454C186}" destId="{FA6BCF36-8557-4C30-84BB-68F658E60728}" srcOrd="2" destOrd="0" parTransId="{718A9AE1-A4DF-4E48-B679-3FDA520B858F}" sibTransId="{FA8EF51D-7B22-43AF-B2F8-8BBDA878715D}"/>
    <dgm:cxn modelId="{CA90D161-FD44-4CA9-91B8-56BEE9767421}" type="presOf" srcId="{A107F43C-F9DC-4391-A63C-B05A71232870}" destId="{EAB4EA3C-F333-4A66-95CE-7AC5BD3DB756}" srcOrd="0" destOrd="0" presId="urn:microsoft.com/office/officeart/2018/2/layout/IconVerticalSolidList"/>
    <dgm:cxn modelId="{42E93F6D-C783-4767-85CF-6BA62E2E5F5E}" srcId="{E4CC6AE3-9C21-4A8C-84EA-927FE454C186}" destId="{F7D30C92-C62F-4AF7-BE25-D84197483135}" srcOrd="0" destOrd="0" parTransId="{F42370FF-EAC6-4FE8-B63C-34A56F1D5D0E}" sibTransId="{A8471719-A84C-4FFF-9581-ECE46396BFF4}"/>
    <dgm:cxn modelId="{27CC79A3-6C5F-4E53-A2B8-6F307170D5A7}" srcId="{E4CC6AE3-9C21-4A8C-84EA-927FE454C186}" destId="{A107F43C-F9DC-4391-A63C-B05A71232870}" srcOrd="1" destOrd="0" parTransId="{6D343CF2-25EA-459E-A77A-E79ED1DBDB2C}" sibTransId="{5FDF9F2A-7FDA-44A7-A380-06198754F13A}"/>
    <dgm:cxn modelId="{3D4589BE-8EA5-4D73-A9F5-D38DD4C9278A}" type="presOf" srcId="{FA6BCF36-8557-4C30-84BB-68F658E60728}" destId="{817B8BE7-8303-4819-9F9B-CDFC8F5AB8C9}" srcOrd="0" destOrd="0" presId="urn:microsoft.com/office/officeart/2018/2/layout/IconVerticalSolidList"/>
    <dgm:cxn modelId="{22017AC0-AF1E-43E0-9AB4-401C8E31DE41}" srcId="{E4CC6AE3-9C21-4A8C-84EA-927FE454C186}" destId="{6D6FDE51-33D6-4ED0-8017-AAC47FE91D84}" srcOrd="3" destOrd="0" parTransId="{C74862AE-8E13-4D8A-98B3-A85273A66DE1}" sibTransId="{931C4586-B72F-4323-9DF0-C246F0C67AF1}"/>
    <dgm:cxn modelId="{8168EAEA-96C7-4F49-8D47-60F0001AB38D}" type="presOf" srcId="{F7D30C92-C62F-4AF7-BE25-D84197483135}" destId="{46E24EE6-DD98-404F-979C-396C08A813C8}" srcOrd="0" destOrd="0" presId="urn:microsoft.com/office/officeart/2018/2/layout/IconVerticalSolidList"/>
    <dgm:cxn modelId="{408BF7C2-9222-4E50-BBC5-92A26D64E0DB}" type="presParOf" srcId="{4428DEDF-288D-4092-B7F4-8A96C9C2E997}" destId="{F789E92D-F5C3-4832-8379-9F9F0534DBD0}" srcOrd="0" destOrd="0" presId="urn:microsoft.com/office/officeart/2018/2/layout/IconVerticalSolidList"/>
    <dgm:cxn modelId="{B7B5FA46-0707-4AEB-964C-ADA968997CBB}" type="presParOf" srcId="{F789E92D-F5C3-4832-8379-9F9F0534DBD0}" destId="{49982B9B-A8BB-4356-971B-769FC608F258}" srcOrd="0" destOrd="0" presId="urn:microsoft.com/office/officeart/2018/2/layout/IconVerticalSolidList"/>
    <dgm:cxn modelId="{172BA58A-8C4A-43AA-BAFC-666E02C4CE39}" type="presParOf" srcId="{F789E92D-F5C3-4832-8379-9F9F0534DBD0}" destId="{406C5D13-C8E6-46CB-B8D6-7702A3F4B322}" srcOrd="1" destOrd="0" presId="urn:microsoft.com/office/officeart/2018/2/layout/IconVerticalSolidList"/>
    <dgm:cxn modelId="{FDBAFDC0-D280-42CF-9080-BEC8552E8859}" type="presParOf" srcId="{F789E92D-F5C3-4832-8379-9F9F0534DBD0}" destId="{4D653AEA-6E50-4F16-AB3C-9D0DC922DBF2}" srcOrd="2" destOrd="0" presId="urn:microsoft.com/office/officeart/2018/2/layout/IconVerticalSolidList"/>
    <dgm:cxn modelId="{EEF3142B-57F1-4EE0-A82C-DC0C48EC4951}" type="presParOf" srcId="{F789E92D-F5C3-4832-8379-9F9F0534DBD0}" destId="{46E24EE6-DD98-404F-979C-396C08A813C8}" srcOrd="3" destOrd="0" presId="urn:microsoft.com/office/officeart/2018/2/layout/IconVerticalSolidList"/>
    <dgm:cxn modelId="{9AF39D16-D47C-45D1-8E07-B1804070CBFE}" type="presParOf" srcId="{4428DEDF-288D-4092-B7F4-8A96C9C2E997}" destId="{388AE840-6538-4A07-8336-3DFE1B7FFDC3}" srcOrd="1" destOrd="0" presId="urn:microsoft.com/office/officeart/2018/2/layout/IconVerticalSolidList"/>
    <dgm:cxn modelId="{42EC4902-2DBD-41E8-BA95-D3DD858133BE}" type="presParOf" srcId="{4428DEDF-288D-4092-B7F4-8A96C9C2E997}" destId="{0274DF89-3544-4F53-926F-6703C0FC68E6}" srcOrd="2" destOrd="0" presId="urn:microsoft.com/office/officeart/2018/2/layout/IconVerticalSolidList"/>
    <dgm:cxn modelId="{5DFCB1A1-44E2-4CF6-ADD1-02CA53D4A596}" type="presParOf" srcId="{0274DF89-3544-4F53-926F-6703C0FC68E6}" destId="{09627B8D-6055-42AE-A2E8-77F9654AE4A6}" srcOrd="0" destOrd="0" presId="urn:microsoft.com/office/officeart/2018/2/layout/IconVerticalSolidList"/>
    <dgm:cxn modelId="{FC6F004C-3C96-4AC2-9CFD-C5DAB9957A5F}" type="presParOf" srcId="{0274DF89-3544-4F53-926F-6703C0FC68E6}" destId="{F91C5608-BED6-4A96-8FD0-E3C9F4DE3E33}" srcOrd="1" destOrd="0" presId="urn:microsoft.com/office/officeart/2018/2/layout/IconVerticalSolidList"/>
    <dgm:cxn modelId="{F9546022-E0D8-4F62-96F0-3D789CE6728D}" type="presParOf" srcId="{0274DF89-3544-4F53-926F-6703C0FC68E6}" destId="{4366EB2F-ED11-4433-903E-99F62C2A1A07}" srcOrd="2" destOrd="0" presId="urn:microsoft.com/office/officeart/2018/2/layout/IconVerticalSolidList"/>
    <dgm:cxn modelId="{160E7496-8289-40A3-BD61-55D20DDC7EEB}" type="presParOf" srcId="{0274DF89-3544-4F53-926F-6703C0FC68E6}" destId="{EAB4EA3C-F333-4A66-95CE-7AC5BD3DB756}" srcOrd="3" destOrd="0" presId="urn:microsoft.com/office/officeart/2018/2/layout/IconVerticalSolidList"/>
    <dgm:cxn modelId="{7110C38A-00E1-47D0-B5CB-263643FE8387}" type="presParOf" srcId="{4428DEDF-288D-4092-B7F4-8A96C9C2E997}" destId="{54946DE1-0FFC-4652-8645-9E929A2FE917}" srcOrd="3" destOrd="0" presId="urn:microsoft.com/office/officeart/2018/2/layout/IconVerticalSolidList"/>
    <dgm:cxn modelId="{80FCC0C4-9222-4B26-806A-2AF5112C975C}" type="presParOf" srcId="{4428DEDF-288D-4092-B7F4-8A96C9C2E997}" destId="{7258CFE9-9CD8-42D1-B590-4A7010796C99}" srcOrd="4" destOrd="0" presId="urn:microsoft.com/office/officeart/2018/2/layout/IconVerticalSolidList"/>
    <dgm:cxn modelId="{191337E9-19DB-480B-A5C7-57D93456B99F}" type="presParOf" srcId="{7258CFE9-9CD8-42D1-B590-4A7010796C99}" destId="{1053DDDB-D85F-4867-ABF1-EEB8F981D524}" srcOrd="0" destOrd="0" presId="urn:microsoft.com/office/officeart/2018/2/layout/IconVerticalSolidList"/>
    <dgm:cxn modelId="{5B98ECBC-99F5-4B18-9135-00F03440F49E}" type="presParOf" srcId="{7258CFE9-9CD8-42D1-B590-4A7010796C99}" destId="{6FE57BA8-5866-4CC1-9DD5-9DF8793FB662}" srcOrd="1" destOrd="0" presId="urn:microsoft.com/office/officeart/2018/2/layout/IconVerticalSolidList"/>
    <dgm:cxn modelId="{5A7245B7-1B45-4617-A19F-422D3000A9D9}" type="presParOf" srcId="{7258CFE9-9CD8-42D1-B590-4A7010796C99}" destId="{1D865EB5-5D96-49E6-A69A-90AED38D060C}" srcOrd="2" destOrd="0" presId="urn:microsoft.com/office/officeart/2018/2/layout/IconVerticalSolidList"/>
    <dgm:cxn modelId="{AF3F162C-3EB5-49EF-A0CF-3EA3ED997DC7}" type="presParOf" srcId="{7258CFE9-9CD8-42D1-B590-4A7010796C99}" destId="{817B8BE7-8303-4819-9F9B-CDFC8F5AB8C9}" srcOrd="3" destOrd="0" presId="urn:microsoft.com/office/officeart/2018/2/layout/IconVerticalSolidList"/>
    <dgm:cxn modelId="{9933EE24-074F-4555-A021-D8426C6DD423}" type="presParOf" srcId="{4428DEDF-288D-4092-B7F4-8A96C9C2E997}" destId="{511BC3C1-C68B-4B35-92C7-6E0521280344}" srcOrd="5" destOrd="0" presId="urn:microsoft.com/office/officeart/2018/2/layout/IconVerticalSolidList"/>
    <dgm:cxn modelId="{DB326B53-8AF4-474F-9031-EE06FD17B3B8}" type="presParOf" srcId="{4428DEDF-288D-4092-B7F4-8A96C9C2E997}" destId="{25C1079F-9E5F-4BDC-A46E-6D91FCB318D6}" srcOrd="6" destOrd="0" presId="urn:microsoft.com/office/officeart/2018/2/layout/IconVerticalSolidList"/>
    <dgm:cxn modelId="{F6D243E2-1F50-4004-BDB4-D6331D4D9E57}" type="presParOf" srcId="{25C1079F-9E5F-4BDC-A46E-6D91FCB318D6}" destId="{0C33AD61-1EB7-4BD8-A365-226267D7D041}" srcOrd="0" destOrd="0" presId="urn:microsoft.com/office/officeart/2018/2/layout/IconVerticalSolidList"/>
    <dgm:cxn modelId="{815CB709-A17E-4C56-B29A-B13FE3152A26}" type="presParOf" srcId="{25C1079F-9E5F-4BDC-A46E-6D91FCB318D6}" destId="{CAE8A8D9-7ECB-444E-A969-EDBDAA8471B0}" srcOrd="1" destOrd="0" presId="urn:microsoft.com/office/officeart/2018/2/layout/IconVerticalSolidList"/>
    <dgm:cxn modelId="{7FF191E5-5DAD-460E-A8F7-DE303EFB8B7C}" type="presParOf" srcId="{25C1079F-9E5F-4BDC-A46E-6D91FCB318D6}" destId="{74DFACCD-78FF-4C90-B97B-5BEADEF4A2C9}" srcOrd="2" destOrd="0" presId="urn:microsoft.com/office/officeart/2018/2/layout/IconVerticalSolidList"/>
    <dgm:cxn modelId="{0D564A00-9252-459A-A1F4-74B15DF5D26F}" type="presParOf" srcId="{25C1079F-9E5F-4BDC-A46E-6D91FCB318D6}" destId="{28B9428C-4807-4929-8435-5CFA6C1059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D54E3-6951-495D-B598-21968FD2368D}">
      <dsp:nvSpPr>
        <dsp:cNvPr id="0" name=""/>
        <dsp:cNvSpPr/>
      </dsp:nvSpPr>
      <dsp:spPr>
        <a:xfrm>
          <a:off x="2481972" y="1625986"/>
          <a:ext cx="1364735" cy="649489"/>
        </a:xfrm>
        <a:custGeom>
          <a:avLst/>
          <a:gdLst/>
          <a:ahLst/>
          <a:cxnLst/>
          <a:rect l="0" t="0" r="0" b="0"/>
          <a:pathLst>
            <a:path>
              <a:moveTo>
                <a:pt x="0" y="0"/>
              </a:moveTo>
              <a:lnTo>
                <a:pt x="0" y="442608"/>
              </a:lnTo>
              <a:lnTo>
                <a:pt x="1364735" y="442608"/>
              </a:lnTo>
              <a:lnTo>
                <a:pt x="1364735" y="649489"/>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63CFA3-F2C5-4980-B893-9D497C171A8B}">
      <dsp:nvSpPr>
        <dsp:cNvPr id="0" name=""/>
        <dsp:cNvSpPr/>
      </dsp:nvSpPr>
      <dsp:spPr>
        <a:xfrm>
          <a:off x="1117237" y="1625986"/>
          <a:ext cx="1364735" cy="649489"/>
        </a:xfrm>
        <a:custGeom>
          <a:avLst/>
          <a:gdLst/>
          <a:ahLst/>
          <a:cxnLst/>
          <a:rect l="0" t="0" r="0" b="0"/>
          <a:pathLst>
            <a:path>
              <a:moveTo>
                <a:pt x="1364735" y="0"/>
              </a:moveTo>
              <a:lnTo>
                <a:pt x="1364735" y="442608"/>
              </a:lnTo>
              <a:lnTo>
                <a:pt x="0" y="442608"/>
              </a:lnTo>
              <a:lnTo>
                <a:pt x="0" y="649489"/>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ECA25-BCF9-46A4-A398-A123CC934CF8}">
      <dsp:nvSpPr>
        <dsp:cNvPr id="0" name=""/>
        <dsp:cNvSpPr/>
      </dsp:nvSpPr>
      <dsp:spPr>
        <a:xfrm>
          <a:off x="1365371" y="207902"/>
          <a:ext cx="2233202" cy="141808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0660D4E-E9B0-4490-B376-0CA9915F6E51}">
      <dsp:nvSpPr>
        <dsp:cNvPr id="0" name=""/>
        <dsp:cNvSpPr/>
      </dsp:nvSpPr>
      <dsp:spPr>
        <a:xfrm>
          <a:off x="1613504" y="443629"/>
          <a:ext cx="2233202" cy="1418083"/>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Planning (Sprint Planning)</a:t>
          </a:r>
        </a:p>
      </dsp:txBody>
      <dsp:txXfrm>
        <a:off x="1655038" y="485163"/>
        <a:ext cx="2150134" cy="1335015"/>
      </dsp:txXfrm>
    </dsp:sp>
    <dsp:sp modelId="{37147478-524B-4952-B78A-3E6FC8FDD1AE}">
      <dsp:nvSpPr>
        <dsp:cNvPr id="0" name=""/>
        <dsp:cNvSpPr/>
      </dsp:nvSpPr>
      <dsp:spPr>
        <a:xfrm>
          <a:off x="636" y="2275475"/>
          <a:ext cx="2233202" cy="141808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9F21C3B-59DD-4741-BF0D-B8C95D4E1711}">
      <dsp:nvSpPr>
        <dsp:cNvPr id="0" name=""/>
        <dsp:cNvSpPr/>
      </dsp:nvSpPr>
      <dsp:spPr>
        <a:xfrm>
          <a:off x="248769" y="2511202"/>
          <a:ext cx="2233202" cy="1418083"/>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At the beginning of each sprint, the team holds a Sprint Planning meeting.</a:t>
          </a:r>
        </a:p>
      </dsp:txBody>
      <dsp:txXfrm>
        <a:off x="290303" y="2552736"/>
        <a:ext cx="2150134" cy="1335015"/>
      </dsp:txXfrm>
    </dsp:sp>
    <dsp:sp modelId="{047E957E-7644-4421-8344-17B929187592}">
      <dsp:nvSpPr>
        <dsp:cNvPr id="0" name=""/>
        <dsp:cNvSpPr/>
      </dsp:nvSpPr>
      <dsp:spPr>
        <a:xfrm>
          <a:off x="2730106" y="2275475"/>
          <a:ext cx="2233202" cy="141808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C40920-4E3A-42A1-AE47-695849B1266F}">
      <dsp:nvSpPr>
        <dsp:cNvPr id="0" name=""/>
        <dsp:cNvSpPr/>
      </dsp:nvSpPr>
      <dsp:spPr>
        <a:xfrm>
          <a:off x="2978239" y="2511202"/>
          <a:ext cx="2233202" cy="1418083"/>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They decide what can be achieved in the sprint and create a Sprint Backlog, which is a list of tasks needed to complete the selected user stories.</a:t>
          </a:r>
        </a:p>
      </dsp:txBody>
      <dsp:txXfrm>
        <a:off x="3019773" y="2552736"/>
        <a:ext cx="2150134" cy="1335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2E067-91BC-4D71-B385-9D51B41B2621}">
      <dsp:nvSpPr>
        <dsp:cNvPr id="0" name=""/>
        <dsp:cNvSpPr/>
      </dsp:nvSpPr>
      <dsp:spPr>
        <a:xfrm>
          <a:off x="511427" y="787"/>
          <a:ext cx="4111479" cy="4111479"/>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666750">
            <a:lnSpc>
              <a:spcPct val="90000"/>
            </a:lnSpc>
            <a:spcBef>
              <a:spcPct val="0"/>
            </a:spcBef>
            <a:spcAft>
              <a:spcPct val="35000"/>
            </a:spcAft>
            <a:buNone/>
          </a:pPr>
          <a:r>
            <a:rPr lang="en-US" sz="1500" kern="1200"/>
            <a:t>The Waterfall model is a traditional, linear approach to software development. It follows a sequential process with distinct phases:</a:t>
          </a:r>
        </a:p>
        <a:p>
          <a:pPr marL="114300" lvl="1" indent="-114300" algn="l" defTabSz="533400">
            <a:lnSpc>
              <a:spcPct val="90000"/>
            </a:lnSpc>
            <a:spcBef>
              <a:spcPct val="0"/>
            </a:spcBef>
            <a:spcAft>
              <a:spcPct val="15000"/>
            </a:spcAft>
            <a:buChar char="•"/>
          </a:pPr>
          <a:r>
            <a:rPr lang="en-US" sz="1200" b="1" kern="1200"/>
            <a:t>Requirements:</a:t>
          </a:r>
          <a:r>
            <a:rPr lang="en-US" sz="1200" kern="1200"/>
            <a:t> Gather and document all project requirements upfront.</a:t>
          </a:r>
        </a:p>
        <a:p>
          <a:pPr marL="114300" lvl="1" indent="-114300" algn="l" defTabSz="533400">
            <a:lnSpc>
              <a:spcPct val="90000"/>
            </a:lnSpc>
            <a:spcBef>
              <a:spcPct val="0"/>
            </a:spcBef>
            <a:spcAft>
              <a:spcPct val="15000"/>
            </a:spcAft>
            <a:buChar char="•"/>
          </a:pPr>
          <a:r>
            <a:rPr lang="en-US" sz="1200" b="1" kern="1200"/>
            <a:t>Design:</a:t>
          </a:r>
          <a:r>
            <a:rPr lang="en-US" sz="1200" kern="1200"/>
            <a:t> Create a detailed design of the software based on the requirements.</a:t>
          </a:r>
        </a:p>
        <a:p>
          <a:pPr marL="114300" lvl="1" indent="-114300" algn="l" defTabSz="533400">
            <a:lnSpc>
              <a:spcPct val="90000"/>
            </a:lnSpc>
            <a:spcBef>
              <a:spcPct val="0"/>
            </a:spcBef>
            <a:spcAft>
              <a:spcPct val="15000"/>
            </a:spcAft>
            <a:buChar char="•"/>
          </a:pPr>
          <a:r>
            <a:rPr lang="en-US" sz="1200" b="1" kern="1200"/>
            <a:t>Implementation:</a:t>
          </a:r>
          <a:r>
            <a:rPr lang="en-US" sz="1200" kern="1200"/>
            <a:t> Develop the software according to the design specifications.</a:t>
          </a:r>
        </a:p>
        <a:p>
          <a:pPr marL="114300" lvl="1" indent="-114300" algn="l" defTabSz="533400">
            <a:lnSpc>
              <a:spcPct val="90000"/>
            </a:lnSpc>
            <a:spcBef>
              <a:spcPct val="0"/>
            </a:spcBef>
            <a:spcAft>
              <a:spcPct val="15000"/>
            </a:spcAft>
            <a:buChar char="•"/>
          </a:pPr>
          <a:r>
            <a:rPr lang="en-US" sz="1200" b="1" kern="1200"/>
            <a:t>Testing:</a:t>
          </a:r>
          <a:r>
            <a:rPr lang="en-US" sz="1200" kern="1200"/>
            <a:t> Conduct thorough testing to identify and fix defects.</a:t>
          </a:r>
        </a:p>
        <a:p>
          <a:pPr marL="114300" lvl="1" indent="-114300" algn="l" defTabSz="533400">
            <a:lnSpc>
              <a:spcPct val="90000"/>
            </a:lnSpc>
            <a:spcBef>
              <a:spcPct val="0"/>
            </a:spcBef>
            <a:spcAft>
              <a:spcPct val="15000"/>
            </a:spcAft>
            <a:buChar char="•"/>
          </a:pPr>
          <a:r>
            <a:rPr lang="en-US" sz="1200" b="1" kern="1200"/>
            <a:t>Deployment:</a:t>
          </a:r>
          <a:r>
            <a:rPr lang="en-US" sz="1200" kern="1200"/>
            <a:t> Release the finished software to users.</a:t>
          </a:r>
        </a:p>
      </dsp:txBody>
      <dsp:txXfrm>
        <a:off x="1113539" y="602899"/>
        <a:ext cx="2907255" cy="29072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DB812-71EB-470F-AA87-22DCFFAEFAFA}">
      <dsp:nvSpPr>
        <dsp:cNvPr id="0" name=""/>
        <dsp:cNvSpPr/>
      </dsp:nvSpPr>
      <dsp:spPr>
        <a:xfrm>
          <a:off x="141296" y="505"/>
          <a:ext cx="4929485" cy="165447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Flexibility </a:t>
          </a:r>
        </a:p>
        <a:p>
          <a:pPr marL="114300" lvl="1" indent="-114300" algn="l" defTabSz="622300">
            <a:lnSpc>
              <a:spcPct val="90000"/>
            </a:lnSpc>
            <a:spcBef>
              <a:spcPct val="0"/>
            </a:spcBef>
            <a:spcAft>
              <a:spcPct val="15000"/>
            </a:spcAft>
            <a:buChar char="•"/>
          </a:pPr>
          <a:r>
            <a:rPr lang="en-US" sz="1400" kern="1200"/>
            <a:t>Agile is highly flexible and adaptable to changing requirements, even late in development.</a:t>
          </a:r>
        </a:p>
        <a:p>
          <a:pPr marL="114300" lvl="1" indent="-114300" algn="l" defTabSz="622300">
            <a:lnSpc>
              <a:spcPct val="90000"/>
            </a:lnSpc>
            <a:spcBef>
              <a:spcPct val="0"/>
            </a:spcBef>
            <a:spcAft>
              <a:spcPct val="15000"/>
            </a:spcAft>
            <a:buChar char="•"/>
          </a:pPr>
          <a:r>
            <a:rPr lang="en-US" sz="1400" kern="1200"/>
            <a:t>Waterfall is less flexible, making it difficult to incorporate changes once a phase is complete.</a:t>
          </a:r>
        </a:p>
      </dsp:txBody>
      <dsp:txXfrm>
        <a:off x="189754" y="48963"/>
        <a:ext cx="4832569" cy="1557555"/>
      </dsp:txXfrm>
    </dsp:sp>
    <dsp:sp modelId="{8011A53A-228A-4AAD-8FF6-14E7B1DDD020}">
      <dsp:nvSpPr>
        <dsp:cNvPr id="0" name=""/>
        <dsp:cNvSpPr/>
      </dsp:nvSpPr>
      <dsp:spPr>
        <a:xfrm rot="5400000">
          <a:off x="2295826" y="1696338"/>
          <a:ext cx="620426" cy="74451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382685" y="1758381"/>
        <a:ext cx="446708" cy="434298"/>
      </dsp:txXfrm>
    </dsp:sp>
    <dsp:sp modelId="{F2E48CB8-B610-4AF1-8961-9BE8C7BCBBD5}">
      <dsp:nvSpPr>
        <dsp:cNvPr id="0" name=""/>
        <dsp:cNvSpPr/>
      </dsp:nvSpPr>
      <dsp:spPr>
        <a:xfrm>
          <a:off x="141296" y="2482212"/>
          <a:ext cx="4929485" cy="165447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Collaboration</a:t>
          </a:r>
        </a:p>
        <a:p>
          <a:pPr marL="114300" lvl="1" indent="-114300" algn="l" defTabSz="622300">
            <a:lnSpc>
              <a:spcPct val="90000"/>
            </a:lnSpc>
            <a:spcBef>
              <a:spcPct val="0"/>
            </a:spcBef>
            <a:spcAft>
              <a:spcPct val="15000"/>
            </a:spcAft>
            <a:buChar char="•"/>
          </a:pPr>
          <a:r>
            <a:rPr lang="en-US" sz="1400" kern="1200"/>
            <a:t>Agile emphasizes continuous collaboration and communication between developers, stakeholders, and customers.</a:t>
          </a:r>
        </a:p>
        <a:p>
          <a:pPr marL="114300" lvl="1" indent="-114300" algn="l" defTabSz="622300">
            <a:lnSpc>
              <a:spcPct val="90000"/>
            </a:lnSpc>
            <a:spcBef>
              <a:spcPct val="0"/>
            </a:spcBef>
            <a:spcAft>
              <a:spcPct val="15000"/>
            </a:spcAft>
            <a:buChar char="•"/>
          </a:pPr>
          <a:r>
            <a:rPr lang="en-US" sz="1400" kern="1200"/>
            <a:t>Waterfall typically involves less collaboration and feedback, with most communication happening at the beginning and end of the project.</a:t>
          </a:r>
        </a:p>
      </dsp:txBody>
      <dsp:txXfrm>
        <a:off x="189754" y="2530670"/>
        <a:ext cx="4832569" cy="15575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FDC14-65EE-4E00-A642-A9AC9127FEC5}">
      <dsp:nvSpPr>
        <dsp:cNvPr id="0" name=""/>
        <dsp:cNvSpPr/>
      </dsp:nvSpPr>
      <dsp:spPr>
        <a:xfrm>
          <a:off x="0" y="478"/>
          <a:ext cx="10965627" cy="1119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A63C4-787D-45F3-83C8-03428F06EAA6}">
      <dsp:nvSpPr>
        <dsp:cNvPr id="0" name=""/>
        <dsp:cNvSpPr/>
      </dsp:nvSpPr>
      <dsp:spPr>
        <a:xfrm>
          <a:off x="338734" y="252429"/>
          <a:ext cx="615880" cy="615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5650A-85F8-47F3-856E-A32FA0AA5B06}">
      <dsp:nvSpPr>
        <dsp:cNvPr id="0" name=""/>
        <dsp:cNvSpPr/>
      </dsp:nvSpPr>
      <dsp:spPr>
        <a:xfrm>
          <a:off x="1293348" y="478"/>
          <a:ext cx="9672279" cy="111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10" tIns="118510" rIns="118510" bIns="118510" numCol="1" spcCol="1270" anchor="ctr" anchorCtr="0">
          <a:noAutofit/>
        </a:bodyPr>
        <a:lstStyle/>
        <a:p>
          <a:pPr marL="0" lvl="0" indent="0" algn="l" defTabSz="933450">
            <a:lnSpc>
              <a:spcPct val="90000"/>
            </a:lnSpc>
            <a:spcBef>
              <a:spcPct val="0"/>
            </a:spcBef>
            <a:spcAft>
              <a:spcPct val="35000"/>
            </a:spcAft>
            <a:buNone/>
          </a:pPr>
          <a:r>
            <a:rPr lang="en-US" sz="2100" b="1" kern="1200"/>
            <a:t>Project Complexity and Uncertainty:</a:t>
          </a:r>
          <a:r>
            <a:rPr lang="en-US" sz="2100" kern="1200"/>
            <a:t> Agile is better suited for complex projects with uncertain or evolving requirements.</a:t>
          </a:r>
        </a:p>
      </dsp:txBody>
      <dsp:txXfrm>
        <a:off x="1293348" y="478"/>
        <a:ext cx="9672279" cy="1119782"/>
      </dsp:txXfrm>
    </dsp:sp>
    <dsp:sp modelId="{B52EF06F-6397-41DC-9F2A-C73ABA04C008}">
      <dsp:nvSpPr>
        <dsp:cNvPr id="0" name=""/>
        <dsp:cNvSpPr/>
      </dsp:nvSpPr>
      <dsp:spPr>
        <a:xfrm>
          <a:off x="0" y="1400206"/>
          <a:ext cx="10965627" cy="1119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4B538-1F7A-46DF-B196-95EF48FB3C1A}">
      <dsp:nvSpPr>
        <dsp:cNvPr id="0" name=""/>
        <dsp:cNvSpPr/>
      </dsp:nvSpPr>
      <dsp:spPr>
        <a:xfrm>
          <a:off x="338734" y="1652157"/>
          <a:ext cx="615880" cy="615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FBE84E-FE19-486B-A697-B8C1B3691096}">
      <dsp:nvSpPr>
        <dsp:cNvPr id="0" name=""/>
        <dsp:cNvSpPr/>
      </dsp:nvSpPr>
      <dsp:spPr>
        <a:xfrm>
          <a:off x="1293348" y="1400206"/>
          <a:ext cx="9672279" cy="111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10" tIns="118510" rIns="118510" bIns="118510" numCol="1" spcCol="1270" anchor="ctr" anchorCtr="0">
          <a:noAutofit/>
        </a:bodyPr>
        <a:lstStyle/>
        <a:p>
          <a:pPr marL="0" lvl="0" indent="0" algn="l" defTabSz="933450">
            <a:lnSpc>
              <a:spcPct val="90000"/>
            </a:lnSpc>
            <a:spcBef>
              <a:spcPct val="0"/>
            </a:spcBef>
            <a:spcAft>
              <a:spcPct val="35000"/>
            </a:spcAft>
            <a:buNone/>
          </a:pPr>
          <a:r>
            <a:rPr lang="en-US" sz="2100" b="1" kern="1200"/>
            <a:t>Need for Customer Involvement and Feedback:</a:t>
          </a:r>
          <a:r>
            <a:rPr lang="en-US" sz="2100" kern="1200"/>
            <a:t> Agile is ideal when customer collaboration and feedback are crucial for success.</a:t>
          </a:r>
        </a:p>
      </dsp:txBody>
      <dsp:txXfrm>
        <a:off x="1293348" y="1400206"/>
        <a:ext cx="9672279" cy="1119782"/>
      </dsp:txXfrm>
    </dsp:sp>
    <dsp:sp modelId="{1CF32101-5878-4DB4-ADFF-BC450739C6FA}">
      <dsp:nvSpPr>
        <dsp:cNvPr id="0" name=""/>
        <dsp:cNvSpPr/>
      </dsp:nvSpPr>
      <dsp:spPr>
        <a:xfrm>
          <a:off x="0" y="2799934"/>
          <a:ext cx="10965627" cy="11197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9E6DF-02B7-4008-87E8-BECEEEFF2292}">
      <dsp:nvSpPr>
        <dsp:cNvPr id="0" name=""/>
        <dsp:cNvSpPr/>
      </dsp:nvSpPr>
      <dsp:spPr>
        <a:xfrm>
          <a:off x="338734" y="3051885"/>
          <a:ext cx="615880" cy="615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08BD7-CFE5-4E5B-96F5-A162437566FA}">
      <dsp:nvSpPr>
        <dsp:cNvPr id="0" name=""/>
        <dsp:cNvSpPr/>
      </dsp:nvSpPr>
      <dsp:spPr>
        <a:xfrm>
          <a:off x="1293348" y="2799934"/>
          <a:ext cx="9672279" cy="111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10" tIns="118510" rIns="118510" bIns="118510" numCol="1" spcCol="1270" anchor="ctr" anchorCtr="0">
          <a:noAutofit/>
        </a:bodyPr>
        <a:lstStyle/>
        <a:p>
          <a:pPr marL="0" lvl="0" indent="0" algn="l" defTabSz="933450">
            <a:lnSpc>
              <a:spcPct val="90000"/>
            </a:lnSpc>
            <a:spcBef>
              <a:spcPct val="0"/>
            </a:spcBef>
            <a:spcAft>
              <a:spcPct val="35000"/>
            </a:spcAft>
            <a:buNone/>
          </a:pPr>
          <a:r>
            <a:rPr lang="en-US" sz="2100" b="1" kern="1200"/>
            <a:t>Team's Experience with Agile:</a:t>
          </a:r>
          <a:r>
            <a:rPr lang="en-US" sz="2100" kern="1200"/>
            <a:t> Consider the team's experience and skills when choosing an approach. Agile requires a different mindset and way of working compared to Waterfall.</a:t>
          </a:r>
        </a:p>
      </dsp:txBody>
      <dsp:txXfrm>
        <a:off x="1293348" y="2799934"/>
        <a:ext cx="9672279" cy="11197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82B9B-A8BB-4356-971B-769FC608F258}">
      <dsp:nvSpPr>
        <dsp:cNvPr id="0" name=""/>
        <dsp:cNvSpPr/>
      </dsp:nvSpPr>
      <dsp:spPr>
        <a:xfrm>
          <a:off x="0" y="0"/>
          <a:ext cx="10965627" cy="8246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C5D13-C8E6-46CB-B8D6-7702A3F4B322}">
      <dsp:nvSpPr>
        <dsp:cNvPr id="0" name=""/>
        <dsp:cNvSpPr/>
      </dsp:nvSpPr>
      <dsp:spPr>
        <a:xfrm>
          <a:off x="249447" y="187166"/>
          <a:ext cx="453540" cy="453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24EE6-DD98-404F-979C-396C08A813C8}">
      <dsp:nvSpPr>
        <dsp:cNvPr id="0" name=""/>
        <dsp:cNvSpPr/>
      </dsp:nvSpPr>
      <dsp:spPr>
        <a:xfrm>
          <a:off x="952435" y="1627"/>
          <a:ext cx="1001319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90000"/>
            </a:lnSpc>
            <a:spcBef>
              <a:spcPct val="0"/>
            </a:spcBef>
            <a:spcAft>
              <a:spcPct val="35000"/>
            </a:spcAft>
            <a:buNone/>
          </a:pPr>
          <a:r>
            <a:rPr lang="en-US" sz="2200" kern="1200" dirty="0"/>
            <a:t>Cobb, C. G. (2022). </a:t>
          </a:r>
          <a:r>
            <a:rPr lang="en-US" sz="2200" i="1" kern="1200" dirty="0"/>
            <a:t>The project manager's guide to mastering agile: Principles and practices for an adaptive approach</a:t>
          </a:r>
          <a:r>
            <a:rPr lang="en-US" sz="2200" kern="1200" dirty="0"/>
            <a:t>. John Wiley &amp; Sons.</a:t>
          </a:r>
        </a:p>
      </dsp:txBody>
      <dsp:txXfrm>
        <a:off x="952435" y="1627"/>
        <a:ext cx="10013192" cy="824619"/>
      </dsp:txXfrm>
    </dsp:sp>
    <dsp:sp modelId="{09627B8D-6055-42AE-A2E8-77F9654AE4A6}">
      <dsp:nvSpPr>
        <dsp:cNvPr id="0" name=""/>
        <dsp:cNvSpPr/>
      </dsp:nvSpPr>
      <dsp:spPr>
        <a:xfrm>
          <a:off x="0" y="1032401"/>
          <a:ext cx="10965627" cy="8246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C5608-BED6-4A96-8FD0-E3C9F4DE3E33}">
      <dsp:nvSpPr>
        <dsp:cNvPr id="0" name=""/>
        <dsp:cNvSpPr/>
      </dsp:nvSpPr>
      <dsp:spPr>
        <a:xfrm>
          <a:off x="249447" y="1217940"/>
          <a:ext cx="453540" cy="453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B4EA3C-F333-4A66-95CE-7AC5BD3DB756}">
      <dsp:nvSpPr>
        <dsp:cNvPr id="0" name=""/>
        <dsp:cNvSpPr/>
      </dsp:nvSpPr>
      <dsp:spPr>
        <a:xfrm>
          <a:off x="952435" y="1032401"/>
          <a:ext cx="1001319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90000"/>
            </a:lnSpc>
            <a:spcBef>
              <a:spcPct val="0"/>
            </a:spcBef>
            <a:spcAft>
              <a:spcPct val="35000"/>
            </a:spcAft>
            <a:buNone/>
          </a:pPr>
          <a:r>
            <a:rPr lang="en-US" sz="2200" kern="1200"/>
            <a:t>Gregory, P., &amp; Crispin, L. (2022). </a:t>
          </a:r>
          <a:r>
            <a:rPr lang="en-US" sz="2200" i="1" kern="1200"/>
            <a:t>Agile testing condensed: A brief introduction</a:t>
          </a:r>
          <a:r>
            <a:rPr lang="en-US" sz="2200" kern="1200"/>
            <a:t>. Leanpub.</a:t>
          </a:r>
        </a:p>
      </dsp:txBody>
      <dsp:txXfrm>
        <a:off x="952435" y="1032401"/>
        <a:ext cx="10013192" cy="824619"/>
      </dsp:txXfrm>
    </dsp:sp>
    <dsp:sp modelId="{1053DDDB-D85F-4867-ABF1-EEB8F981D524}">
      <dsp:nvSpPr>
        <dsp:cNvPr id="0" name=""/>
        <dsp:cNvSpPr/>
      </dsp:nvSpPr>
      <dsp:spPr>
        <a:xfrm>
          <a:off x="0" y="2063175"/>
          <a:ext cx="10965627" cy="8246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57BA8-5866-4CC1-9DD5-9DF8793FB662}">
      <dsp:nvSpPr>
        <dsp:cNvPr id="0" name=""/>
        <dsp:cNvSpPr/>
      </dsp:nvSpPr>
      <dsp:spPr>
        <a:xfrm>
          <a:off x="249447" y="2248714"/>
          <a:ext cx="453540" cy="4535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B8BE7-8303-4819-9F9B-CDFC8F5AB8C9}">
      <dsp:nvSpPr>
        <dsp:cNvPr id="0" name=""/>
        <dsp:cNvSpPr/>
      </dsp:nvSpPr>
      <dsp:spPr>
        <a:xfrm>
          <a:off x="952435" y="2063175"/>
          <a:ext cx="1001319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90000"/>
            </a:lnSpc>
            <a:spcBef>
              <a:spcPct val="0"/>
            </a:spcBef>
            <a:spcAft>
              <a:spcPct val="35000"/>
            </a:spcAft>
            <a:buNone/>
          </a:pPr>
          <a:r>
            <a:rPr lang="en-US" sz="2200" kern="1200"/>
            <a:t>Highsmith, J. (2020). </a:t>
          </a:r>
          <a:r>
            <a:rPr lang="en-US" sz="2200" i="1" kern="1200"/>
            <a:t>Agile project management: Creating innovative products</a:t>
          </a:r>
          <a:r>
            <a:rPr lang="en-US" sz="2200" kern="1200"/>
            <a:t>. Addison-Wesley Professional.</a:t>
          </a:r>
        </a:p>
      </dsp:txBody>
      <dsp:txXfrm>
        <a:off x="952435" y="2063175"/>
        <a:ext cx="10013192" cy="824619"/>
      </dsp:txXfrm>
    </dsp:sp>
    <dsp:sp modelId="{0C33AD61-1EB7-4BD8-A365-226267D7D041}">
      <dsp:nvSpPr>
        <dsp:cNvPr id="0" name=""/>
        <dsp:cNvSpPr/>
      </dsp:nvSpPr>
      <dsp:spPr>
        <a:xfrm>
          <a:off x="0" y="3093949"/>
          <a:ext cx="10965627" cy="82461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8A8D9-7ECB-444E-A969-EDBDAA8471B0}">
      <dsp:nvSpPr>
        <dsp:cNvPr id="0" name=""/>
        <dsp:cNvSpPr/>
      </dsp:nvSpPr>
      <dsp:spPr>
        <a:xfrm>
          <a:off x="249447" y="3279488"/>
          <a:ext cx="453540" cy="4535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9428C-4807-4929-8435-5CFA6C105901}">
      <dsp:nvSpPr>
        <dsp:cNvPr id="0" name=""/>
        <dsp:cNvSpPr/>
      </dsp:nvSpPr>
      <dsp:spPr>
        <a:xfrm>
          <a:off x="952435" y="3093949"/>
          <a:ext cx="10013192" cy="824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2" tIns="87272" rIns="87272" bIns="87272" numCol="1" spcCol="1270" anchor="ctr" anchorCtr="0">
          <a:noAutofit/>
        </a:bodyPr>
        <a:lstStyle/>
        <a:p>
          <a:pPr marL="0" lvl="0" indent="0" algn="l" defTabSz="977900">
            <a:lnSpc>
              <a:spcPct val="90000"/>
            </a:lnSpc>
            <a:spcBef>
              <a:spcPct val="0"/>
            </a:spcBef>
            <a:spcAft>
              <a:spcPct val="35000"/>
            </a:spcAft>
            <a:buNone/>
          </a:pPr>
          <a:r>
            <a:rPr lang="en-US" sz="2200" kern="1200"/>
            <a:t>Schwaber, K., &amp; Sutherland, J. (2020). </a:t>
          </a:r>
          <a:r>
            <a:rPr lang="en-US" sz="2200" i="1" kern="1200"/>
            <a:t>The Scrum guide: The definitive guide to Scrum: The rules of the game</a:t>
          </a:r>
          <a:r>
            <a:rPr lang="en-US" sz="2200" kern="1200"/>
            <a:t>. Scrum.org.</a:t>
          </a:r>
        </a:p>
      </dsp:txBody>
      <dsp:txXfrm>
        <a:off x="952435" y="3093949"/>
        <a:ext cx="10013192" cy="8246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2/23/2025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230271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0F5BA-0D15-1B10-F4F6-3DF048FD5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3D1E7-2BF8-A91F-31D9-A4354922D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D5668-CB23-9A82-285E-9CB91ED2D7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B7385A-9969-8036-7AD5-319C5E7DDF7B}"/>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428795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B1339-8978-74DF-23C2-F23BCC8D3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E351F-059A-89ED-DB0D-1AA922614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D54D9-F0B3-63FB-1E10-1857D052F0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EA8B3B-9FEB-BB98-885A-E85B6240C4BF}"/>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875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DA559-7724-784D-F8DF-070F9E3C0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93D07-A4BB-27DA-DFEA-C78AB701E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2BA69-2C96-3F4E-E4AA-E70339AA22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2DB472-5C55-B465-A9BB-EC0F11DACB1A}"/>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84250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81DA9-561D-548F-7997-6213405D6D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E0FAC-1A03-B1F4-551A-71656B3E3D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E5950-7D06-94F2-B2B3-1B1E42689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0FCE54-D1A3-EFD8-8F7B-051D24E3169D}"/>
              </a:ext>
            </a:extLst>
          </p:cNvPr>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939053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2/23/2025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117600" y="762000"/>
            <a:ext cx="5066250" cy="2900680"/>
          </a:xfrm>
        </p:spPr>
        <p:txBody>
          <a:bodyPr anchor="b">
            <a:normAutofit/>
          </a:bodyPr>
          <a:lstStyle/>
          <a:p>
            <a:r>
              <a:rPr lang="en-US" sz="3000"/>
              <a:t>Scrum-Agile: </a:t>
            </a:r>
            <a:br>
              <a:rPr lang="en-US" sz="3000"/>
            </a:br>
            <a:r>
              <a:rPr lang="en-US" sz="3000"/>
              <a:t>A Flexible and Collaborative Approach to Software Development</a:t>
            </a:r>
            <a:br>
              <a:rPr lang="en-US" sz="3000"/>
            </a:br>
            <a:endParaRPr lang="en-US" sz="3000"/>
          </a:p>
        </p:txBody>
      </p:sp>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5820" r="14624" b="-4"/>
          <a:stretch/>
        </p:blipFill>
        <p:spPr>
          <a:xfrm flipH="1">
            <a:off x="6086167" y="-22225"/>
            <a:ext cx="6080760" cy="6902450"/>
          </a:xfrm>
          <a:noFill/>
        </p:spPr>
      </p:pic>
      <p:sp>
        <p:nvSpPr>
          <p:cNvPr id="11" name="Subtitle 3">
            <a:extLst>
              <a:ext uri="{FF2B5EF4-FFF2-40B4-BE49-F238E27FC236}">
                <a16:creationId xmlns:a16="http://schemas.microsoft.com/office/drawing/2014/main" id="{25EE6A36-9D27-F41E-657C-A0BA9EBCA957}"/>
              </a:ext>
            </a:extLst>
          </p:cNvPr>
          <p:cNvSpPr>
            <a:spLocks noGrp="1"/>
          </p:cNvSpPr>
          <p:nvPr>
            <p:ph type="subTitle" idx="1"/>
          </p:nvPr>
        </p:nvSpPr>
        <p:spPr>
          <a:xfrm>
            <a:off x="1117600" y="4145280"/>
            <a:ext cx="5066250" cy="690880"/>
          </a:xfrm>
        </p:spPr>
        <p:txBody>
          <a:bodyPr/>
          <a:lstStyle/>
          <a:p>
            <a:endParaRPr lang="en-US"/>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528A-5178-6D89-B80A-AC407965B7E0}"/>
              </a:ext>
            </a:extLst>
          </p:cNvPr>
          <p:cNvSpPr>
            <a:spLocks noGrp="1"/>
          </p:cNvSpPr>
          <p:nvPr>
            <p:ph type="title"/>
          </p:nvPr>
        </p:nvSpPr>
        <p:spPr>
          <a:xfrm>
            <a:off x="838200" y="365760"/>
            <a:ext cx="10515600" cy="1325880"/>
          </a:xfrm>
        </p:spPr>
        <p:txBody>
          <a:bodyPr anchor="ctr">
            <a:normAutofit/>
          </a:bodyPr>
          <a:lstStyle/>
          <a:p>
            <a:r>
              <a:rPr lang="en-US" dirty="0"/>
              <a:t>Key Phases of Agile</a:t>
            </a:r>
          </a:p>
        </p:txBody>
      </p:sp>
      <p:sp>
        <p:nvSpPr>
          <p:cNvPr id="4" name="Content Placeholder 3">
            <a:extLst>
              <a:ext uri="{FF2B5EF4-FFF2-40B4-BE49-F238E27FC236}">
                <a16:creationId xmlns:a16="http://schemas.microsoft.com/office/drawing/2014/main" id="{521B5162-F4D3-E988-C8CC-25D7FF182349}"/>
              </a:ext>
            </a:extLst>
          </p:cNvPr>
          <p:cNvSpPr>
            <a:spLocks noGrp="1"/>
          </p:cNvSpPr>
          <p:nvPr>
            <p:ph sz="quarter" idx="14"/>
          </p:nvPr>
        </p:nvSpPr>
        <p:spPr>
          <a:xfrm>
            <a:off x="6459795" y="2024780"/>
            <a:ext cx="4894006" cy="4137189"/>
          </a:xfrm>
        </p:spPr>
        <p:txBody>
          <a:bodyPr>
            <a:normAutofit/>
          </a:bodyPr>
          <a:lstStyle/>
          <a:p>
            <a:r>
              <a:rPr lang="en-US" dirty="0"/>
              <a:t>Development</a:t>
            </a:r>
          </a:p>
          <a:p>
            <a:pPr marL="285750" indent="-285750">
              <a:buFont typeface="Arial" panose="020B0604020202020204" pitchFamily="34" charset="0"/>
              <a:buChar char="•"/>
            </a:pPr>
            <a:r>
              <a:rPr lang="en-US" dirty="0"/>
              <a:t>The team works collaboratively to develop and test the software.</a:t>
            </a:r>
          </a:p>
          <a:p>
            <a:pPr marL="285750" indent="-285750">
              <a:buFont typeface="Arial" panose="020B0604020202020204" pitchFamily="34" charset="0"/>
              <a:buChar char="•"/>
            </a:pPr>
            <a:r>
              <a:rPr lang="en-US" dirty="0"/>
              <a:t>They hold Daily Scrums to synchronize their work and identify any roadblocks.</a:t>
            </a:r>
          </a:p>
        </p:txBody>
      </p:sp>
      <p:graphicFrame>
        <p:nvGraphicFramePr>
          <p:cNvPr id="6" name="Content Placeholder 2">
            <a:extLst>
              <a:ext uri="{FF2B5EF4-FFF2-40B4-BE49-F238E27FC236}">
                <a16:creationId xmlns:a16="http://schemas.microsoft.com/office/drawing/2014/main" id="{E7F0473B-8A68-5EE4-D1F8-8AD853DFD423}"/>
              </a:ext>
            </a:extLst>
          </p:cNvPr>
          <p:cNvGraphicFramePr>
            <a:graphicFrameLocks noGrp="1"/>
          </p:cNvGraphicFramePr>
          <p:nvPr>
            <p:ph sz="quarter" idx="13"/>
            <p:extLst>
              <p:ext uri="{D42A27DB-BD31-4B8C-83A1-F6EECF244321}">
                <p14:modId xmlns:p14="http://schemas.microsoft.com/office/powerpoint/2010/main" val="2675243720"/>
              </p:ext>
            </p:extLst>
          </p:nvPr>
        </p:nvGraphicFramePr>
        <p:xfrm>
          <a:off x="838199" y="2024781"/>
          <a:ext cx="5212079" cy="4137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120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41308-CF55-3C88-85FB-58112C2456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60CBC-95E3-94F0-124F-1B19035521DD}"/>
              </a:ext>
            </a:extLst>
          </p:cNvPr>
          <p:cNvSpPr>
            <a:spLocks noGrp="1"/>
          </p:cNvSpPr>
          <p:nvPr>
            <p:ph type="title"/>
          </p:nvPr>
        </p:nvSpPr>
        <p:spPr/>
        <p:txBody>
          <a:bodyPr/>
          <a:lstStyle/>
          <a:p>
            <a:r>
              <a:rPr lang="en-US" dirty="0"/>
              <a:t>Key Phases of Agile</a:t>
            </a:r>
          </a:p>
        </p:txBody>
      </p:sp>
      <p:sp>
        <p:nvSpPr>
          <p:cNvPr id="3" name="Content Placeholder 2">
            <a:extLst>
              <a:ext uri="{FF2B5EF4-FFF2-40B4-BE49-F238E27FC236}">
                <a16:creationId xmlns:a16="http://schemas.microsoft.com/office/drawing/2014/main" id="{447B3AA5-2EDE-C7F2-745D-F5C5DCDC1D37}"/>
              </a:ext>
            </a:extLst>
          </p:cNvPr>
          <p:cNvSpPr>
            <a:spLocks noGrp="1"/>
          </p:cNvSpPr>
          <p:nvPr>
            <p:ph sz="quarter" idx="15"/>
          </p:nvPr>
        </p:nvSpPr>
        <p:spPr/>
        <p:txBody>
          <a:bodyPr/>
          <a:lstStyle/>
          <a:p>
            <a:r>
              <a:rPr lang="en-US" dirty="0"/>
              <a:t>Review (Sprint Review)</a:t>
            </a:r>
          </a:p>
          <a:p>
            <a:pPr marL="285750" indent="-285750">
              <a:buFont typeface="Arial" panose="020B0604020202020204" pitchFamily="34" charset="0"/>
              <a:buChar char="•"/>
            </a:pPr>
            <a:r>
              <a:rPr lang="en-US" dirty="0"/>
              <a:t>At the end of the sprint, the team demonstrates the working increment to stakeholders.</a:t>
            </a:r>
          </a:p>
          <a:p>
            <a:pPr marL="285750" indent="-285750">
              <a:buFont typeface="Arial" panose="020B0604020202020204" pitchFamily="34" charset="0"/>
              <a:buChar char="•"/>
            </a:pPr>
            <a:r>
              <a:rPr lang="en-US" dirty="0"/>
              <a:t>They gather feedback and discuss any necessary adjustments for future sprints.</a:t>
            </a:r>
          </a:p>
        </p:txBody>
      </p:sp>
      <p:sp>
        <p:nvSpPr>
          <p:cNvPr id="4" name="Content Placeholder 3">
            <a:extLst>
              <a:ext uri="{FF2B5EF4-FFF2-40B4-BE49-F238E27FC236}">
                <a16:creationId xmlns:a16="http://schemas.microsoft.com/office/drawing/2014/main" id="{92AFD042-2633-FC2E-DCC9-54436199A23B}"/>
              </a:ext>
            </a:extLst>
          </p:cNvPr>
          <p:cNvSpPr>
            <a:spLocks noGrp="1"/>
          </p:cNvSpPr>
          <p:nvPr>
            <p:ph sz="quarter" idx="16"/>
          </p:nvPr>
        </p:nvSpPr>
        <p:spPr/>
        <p:txBody>
          <a:bodyPr/>
          <a:lstStyle/>
          <a:p>
            <a:r>
              <a:rPr lang="en-US" dirty="0"/>
              <a:t>Retrospective (Sprint Retrospective)</a:t>
            </a:r>
          </a:p>
          <a:p>
            <a:pPr marL="285750" indent="-285750">
              <a:buFont typeface="Arial" panose="020B0604020202020204" pitchFamily="34" charset="0"/>
              <a:buChar char="•"/>
            </a:pPr>
            <a:r>
              <a:rPr lang="en-US" dirty="0"/>
              <a:t>The team reflects on the sprint, discussing what went well, what could be improved, and how to adapt their process for the next sprint.</a:t>
            </a:r>
          </a:p>
        </p:txBody>
      </p:sp>
    </p:spTree>
    <p:extLst>
      <p:ext uri="{BB962C8B-B14F-4D97-AF65-F5344CB8AC3E}">
        <p14:creationId xmlns:p14="http://schemas.microsoft.com/office/powerpoint/2010/main" val="315772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CD0-F4DD-6BCE-C67E-900E07FF8751}"/>
              </a:ext>
            </a:extLst>
          </p:cNvPr>
          <p:cNvSpPr>
            <a:spLocks noGrp="1"/>
          </p:cNvSpPr>
          <p:nvPr>
            <p:ph type="ctrTitle"/>
          </p:nvPr>
        </p:nvSpPr>
        <p:spPr>
          <a:xfrm>
            <a:off x="1117600" y="762000"/>
            <a:ext cx="5066250" cy="2900680"/>
          </a:xfrm>
        </p:spPr>
        <p:txBody>
          <a:bodyPr anchor="b">
            <a:normAutofit/>
          </a:bodyPr>
          <a:lstStyle/>
          <a:p>
            <a:r>
              <a:rPr lang="en-US" dirty="0"/>
              <a:t>Feedback is gathered throughout the Agile SDLC process, not just at the end</a:t>
            </a:r>
          </a:p>
        </p:txBody>
      </p:sp>
      <p:pic>
        <p:nvPicPr>
          <p:cNvPr id="5" name="Picture 4" descr="Green dialogue boxes">
            <a:extLst>
              <a:ext uri="{FF2B5EF4-FFF2-40B4-BE49-F238E27FC236}">
                <a16:creationId xmlns:a16="http://schemas.microsoft.com/office/drawing/2014/main" id="{1FEBB869-B207-8AF2-6B30-70D711FA77FE}"/>
              </a:ext>
            </a:extLst>
          </p:cNvPr>
          <p:cNvPicPr>
            <a:picLocks noChangeAspect="1"/>
          </p:cNvPicPr>
          <p:nvPr/>
        </p:nvPicPr>
        <p:blipFill>
          <a:blip r:embed="rId2"/>
          <a:srcRect l="10417" r="16244"/>
          <a:stretch/>
        </p:blipFill>
        <p:spPr>
          <a:xfrm>
            <a:off x="6086167" y="-22225"/>
            <a:ext cx="6080760" cy="6902450"/>
          </a:xfrm>
          <a:prstGeom prst="parallelogram">
            <a:avLst/>
          </a:prstGeom>
          <a:noFill/>
          <a:ln>
            <a:noFill/>
          </a:ln>
        </p:spPr>
      </p:pic>
      <p:sp>
        <p:nvSpPr>
          <p:cNvPr id="3" name="Subtitle 2">
            <a:extLst>
              <a:ext uri="{FF2B5EF4-FFF2-40B4-BE49-F238E27FC236}">
                <a16:creationId xmlns:a16="http://schemas.microsoft.com/office/drawing/2014/main" id="{A6E3BF17-723E-C6D2-C686-6DF357C4D02D}"/>
              </a:ext>
            </a:extLst>
          </p:cNvPr>
          <p:cNvSpPr>
            <a:spLocks noGrp="1"/>
          </p:cNvSpPr>
          <p:nvPr>
            <p:ph type="subTitle" idx="1"/>
          </p:nvPr>
        </p:nvSpPr>
        <p:spPr>
          <a:xfrm>
            <a:off x="1117600" y="4145280"/>
            <a:ext cx="5066250" cy="690880"/>
          </a:xfrm>
        </p:spPr>
        <p:txBody>
          <a:bodyPr anchor="ctr">
            <a:normAutofit/>
          </a:bodyPr>
          <a:lstStyle/>
          <a:p>
            <a:r>
              <a:rPr lang="en-US" sz="1500"/>
              <a:t>This allows for continuous improvement and ensures the product stays aligned with customer needs</a:t>
            </a:r>
          </a:p>
        </p:txBody>
      </p:sp>
    </p:spTree>
    <p:extLst>
      <p:ext uri="{BB962C8B-B14F-4D97-AF65-F5344CB8AC3E}">
        <p14:creationId xmlns:p14="http://schemas.microsoft.com/office/powerpoint/2010/main" val="4162185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331A-33E5-C472-BF5E-643A7EA657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ADACCE-560B-9422-6118-6F52F7F36E6A}"/>
              </a:ext>
            </a:extLst>
          </p:cNvPr>
          <p:cNvSpPr>
            <a:spLocks noGrp="1"/>
          </p:cNvSpPr>
          <p:nvPr>
            <p:ph type="ctrTitle"/>
          </p:nvPr>
        </p:nvSpPr>
        <p:spPr>
          <a:xfrm>
            <a:off x="1117600" y="762000"/>
            <a:ext cx="5066250" cy="2900680"/>
          </a:xfrm>
        </p:spPr>
        <p:txBody>
          <a:bodyPr anchor="b">
            <a:normAutofit/>
          </a:bodyPr>
          <a:lstStyle/>
          <a:p>
            <a:r>
              <a:rPr lang="en-US" dirty="0"/>
              <a:t>Choosing the right approach:</a:t>
            </a:r>
            <a:br>
              <a:rPr lang="en-US" dirty="0"/>
            </a:br>
            <a:r>
              <a:rPr lang="en-US" dirty="0"/>
              <a:t>Waterfall or agile?</a:t>
            </a:r>
          </a:p>
        </p:txBody>
      </p:sp>
      <p:pic>
        <p:nvPicPr>
          <p:cNvPr id="4" name="Picture Placeholder 7" descr="close up of computer code">
            <a:extLst>
              <a:ext uri="{FF2B5EF4-FFF2-40B4-BE49-F238E27FC236}">
                <a16:creationId xmlns:a16="http://schemas.microsoft.com/office/drawing/2014/main" id="{823B199E-6E10-8EA9-4784-2BA3C1C0ABE4}"/>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800" r="24470" b="1"/>
          <a:stretch/>
        </p:blipFill>
        <p:spPr>
          <a:xfrm flipH="1">
            <a:off x="6086167" y="-22225"/>
            <a:ext cx="6080760" cy="6902450"/>
          </a:xfrm>
          <a:noFill/>
        </p:spPr>
      </p:pic>
      <p:sp>
        <p:nvSpPr>
          <p:cNvPr id="9" name="Subtitle 3">
            <a:extLst>
              <a:ext uri="{FF2B5EF4-FFF2-40B4-BE49-F238E27FC236}">
                <a16:creationId xmlns:a16="http://schemas.microsoft.com/office/drawing/2014/main" id="{E84343C3-06D3-F0D0-1FC8-ECFF009237D5}"/>
              </a:ext>
            </a:extLst>
          </p:cNvPr>
          <p:cNvSpPr>
            <a:spLocks noGrp="1"/>
          </p:cNvSpPr>
          <p:nvPr>
            <p:ph type="subTitle" idx="1"/>
          </p:nvPr>
        </p:nvSpPr>
        <p:spPr>
          <a:xfrm>
            <a:off x="1117600" y="4145280"/>
            <a:ext cx="5066250" cy="690880"/>
          </a:xfrm>
        </p:spPr>
        <p:txBody>
          <a:bodyPr/>
          <a:lstStyle/>
          <a:p>
            <a:endParaRPr lang="en-US" dirty="0"/>
          </a:p>
        </p:txBody>
      </p:sp>
    </p:spTree>
    <p:extLst>
      <p:ext uri="{BB962C8B-B14F-4D97-AF65-F5344CB8AC3E}">
        <p14:creationId xmlns:p14="http://schemas.microsoft.com/office/powerpoint/2010/main" val="320952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B68A-EB28-6529-FCE6-19AD7AAF4892}"/>
              </a:ext>
            </a:extLst>
          </p:cNvPr>
          <p:cNvSpPr>
            <a:spLocks noGrp="1"/>
          </p:cNvSpPr>
          <p:nvPr>
            <p:ph type="title"/>
          </p:nvPr>
        </p:nvSpPr>
        <p:spPr>
          <a:xfrm>
            <a:off x="838200" y="365760"/>
            <a:ext cx="10515600" cy="1325563"/>
          </a:xfrm>
        </p:spPr>
        <p:txBody>
          <a:bodyPr anchor="ctr">
            <a:normAutofit/>
          </a:bodyPr>
          <a:lstStyle/>
          <a:p>
            <a:r>
              <a:rPr lang="en-US" dirty="0"/>
              <a:t>Waterfall Model</a:t>
            </a:r>
          </a:p>
        </p:txBody>
      </p:sp>
      <p:sp>
        <p:nvSpPr>
          <p:cNvPr id="4" name="Content Placeholder 3">
            <a:extLst>
              <a:ext uri="{FF2B5EF4-FFF2-40B4-BE49-F238E27FC236}">
                <a16:creationId xmlns:a16="http://schemas.microsoft.com/office/drawing/2014/main" id="{49DF6B00-A922-EF13-22E1-2FD7FC681BDA}"/>
              </a:ext>
            </a:extLst>
          </p:cNvPr>
          <p:cNvSpPr>
            <a:spLocks noGrp="1"/>
          </p:cNvSpPr>
          <p:nvPr>
            <p:ph sz="quarter" idx="16"/>
          </p:nvPr>
        </p:nvSpPr>
        <p:spPr>
          <a:xfrm>
            <a:off x="6219464" y="1790329"/>
            <a:ext cx="5134335" cy="4113054"/>
          </a:xfrm>
        </p:spPr>
        <p:txBody>
          <a:bodyPr>
            <a:normAutofit/>
          </a:bodyPr>
          <a:lstStyle/>
          <a:p>
            <a:pPr>
              <a:lnSpc>
                <a:spcPct val="140000"/>
              </a:lnSpc>
            </a:pPr>
            <a:r>
              <a:rPr lang="en-US" dirty="0"/>
              <a:t>Key Characteristics</a:t>
            </a:r>
            <a:endParaRPr lang="en-US"/>
          </a:p>
          <a:p>
            <a:pPr marL="285750" indent="-285750">
              <a:lnSpc>
                <a:spcPct val="140000"/>
              </a:lnSpc>
              <a:buFont typeface="Arial" panose="020B0604020202020204" pitchFamily="34" charset="0"/>
              <a:buChar char="•"/>
            </a:pPr>
            <a:r>
              <a:rPr lang="en-US" b="1" dirty="0"/>
              <a:t>Sequential:</a:t>
            </a:r>
            <a:r>
              <a:rPr lang="en-US" dirty="0"/>
              <a:t> Each phase must be completed before the next one begins.</a:t>
            </a:r>
            <a:endParaRPr lang="en-US"/>
          </a:p>
          <a:p>
            <a:pPr marL="285750" indent="-285750">
              <a:lnSpc>
                <a:spcPct val="140000"/>
              </a:lnSpc>
              <a:buFont typeface="Arial" panose="020B0604020202020204" pitchFamily="34" charset="0"/>
              <a:buChar char="•"/>
            </a:pPr>
            <a:r>
              <a:rPr lang="en-US" b="1" dirty="0"/>
              <a:t>Rigid:</a:t>
            </a:r>
            <a:r>
              <a:rPr lang="en-US" dirty="0"/>
              <a:t> Changes to requirements are difficult and costly to incorporate once a phase is complete.</a:t>
            </a:r>
            <a:endParaRPr lang="en-US"/>
          </a:p>
          <a:p>
            <a:pPr marL="285750" indent="-285750">
              <a:lnSpc>
                <a:spcPct val="140000"/>
              </a:lnSpc>
              <a:buFont typeface="Arial" panose="020B0604020202020204" pitchFamily="34" charset="0"/>
              <a:buChar char="•"/>
            </a:pPr>
            <a:r>
              <a:rPr lang="en-US" b="1" dirty="0"/>
              <a:t>Limited Feedback:</a:t>
            </a:r>
            <a:r>
              <a:rPr lang="en-US" dirty="0"/>
              <a:t> Feedback is typically gathered primarily at the end of the development cycle.</a:t>
            </a:r>
            <a:endParaRPr lang="en-US"/>
          </a:p>
          <a:p>
            <a:pPr marL="285750" indent="-285750">
              <a:lnSpc>
                <a:spcPct val="140000"/>
              </a:lnSpc>
              <a:buFont typeface="Arial" panose="020B0604020202020204" pitchFamily="34" charset="0"/>
              <a:buChar char="•"/>
            </a:pPr>
            <a:r>
              <a:rPr lang="en-US" b="1" dirty="0"/>
              <a:t>Documentation-Heavy:</a:t>
            </a:r>
            <a:r>
              <a:rPr lang="en-US" dirty="0"/>
              <a:t> Extensive documentation is often produced throughout the process.</a:t>
            </a:r>
            <a:endParaRPr lang="en-US"/>
          </a:p>
        </p:txBody>
      </p:sp>
      <p:graphicFrame>
        <p:nvGraphicFramePr>
          <p:cNvPr id="6" name="Content Placeholder 2">
            <a:extLst>
              <a:ext uri="{FF2B5EF4-FFF2-40B4-BE49-F238E27FC236}">
                <a16:creationId xmlns:a16="http://schemas.microsoft.com/office/drawing/2014/main" id="{AA29A829-791C-B99E-D633-CEB5366833D4}"/>
              </a:ext>
            </a:extLst>
          </p:cNvPr>
          <p:cNvGraphicFramePr>
            <a:graphicFrameLocks noGrp="1"/>
          </p:cNvGraphicFramePr>
          <p:nvPr>
            <p:ph sz="quarter" idx="15"/>
            <p:extLst>
              <p:ext uri="{D42A27DB-BD31-4B8C-83A1-F6EECF244321}">
                <p14:modId xmlns:p14="http://schemas.microsoft.com/office/powerpoint/2010/main" val="2747978304"/>
              </p:ext>
            </p:extLst>
          </p:nvPr>
        </p:nvGraphicFramePr>
        <p:xfrm>
          <a:off x="838200" y="1790329"/>
          <a:ext cx="5134335" cy="4113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503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7D3D8-8032-B26D-9546-3BABBF5A2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148F8-31FE-F737-04EA-73CD51236E5B}"/>
              </a:ext>
            </a:extLst>
          </p:cNvPr>
          <p:cNvSpPr>
            <a:spLocks noGrp="1"/>
          </p:cNvSpPr>
          <p:nvPr>
            <p:ph type="title"/>
          </p:nvPr>
        </p:nvSpPr>
        <p:spPr>
          <a:xfrm>
            <a:off x="838200" y="365760"/>
            <a:ext cx="10515600" cy="1325880"/>
          </a:xfrm>
        </p:spPr>
        <p:txBody>
          <a:bodyPr anchor="ctr">
            <a:normAutofit/>
          </a:bodyPr>
          <a:lstStyle/>
          <a:p>
            <a:r>
              <a:rPr lang="en-US" dirty="0"/>
              <a:t>What is the difference?</a:t>
            </a:r>
          </a:p>
        </p:txBody>
      </p:sp>
      <p:sp>
        <p:nvSpPr>
          <p:cNvPr id="4" name="Content Placeholder 3">
            <a:extLst>
              <a:ext uri="{FF2B5EF4-FFF2-40B4-BE49-F238E27FC236}">
                <a16:creationId xmlns:a16="http://schemas.microsoft.com/office/drawing/2014/main" id="{B69158C7-999C-2571-E39C-9403CED774CC}"/>
              </a:ext>
            </a:extLst>
          </p:cNvPr>
          <p:cNvSpPr>
            <a:spLocks noGrp="1"/>
          </p:cNvSpPr>
          <p:nvPr>
            <p:ph sz="quarter" idx="14"/>
          </p:nvPr>
        </p:nvSpPr>
        <p:spPr>
          <a:xfrm>
            <a:off x="6459795" y="2024780"/>
            <a:ext cx="4894006" cy="4137189"/>
          </a:xfrm>
        </p:spPr>
        <p:txBody>
          <a:bodyPr>
            <a:normAutofit/>
          </a:bodyPr>
          <a:lstStyle/>
          <a:p>
            <a:r>
              <a:rPr lang="en-US" dirty="0"/>
              <a:t>Risk Management</a:t>
            </a:r>
          </a:p>
          <a:p>
            <a:pPr marL="285750" indent="-285750">
              <a:buFont typeface="Arial" panose="020B0604020202020204" pitchFamily="34" charset="0"/>
              <a:buChar char="•"/>
            </a:pPr>
            <a:r>
              <a:rPr lang="en-US" dirty="0" err="1"/>
              <a:t>Agile's</a:t>
            </a:r>
            <a:r>
              <a:rPr lang="en-US" dirty="0"/>
              <a:t> iterative approach allows for early identification and mitigation of risks.</a:t>
            </a:r>
          </a:p>
          <a:p>
            <a:pPr marL="285750" indent="-285750">
              <a:buFont typeface="Arial" panose="020B0604020202020204" pitchFamily="34" charset="0"/>
              <a:buChar char="•"/>
            </a:pPr>
            <a:r>
              <a:rPr lang="en-US" dirty="0"/>
              <a:t>In Waterfall, risks may not be discovered until later stages, potentially leading to costly rework.</a:t>
            </a:r>
          </a:p>
        </p:txBody>
      </p:sp>
      <p:graphicFrame>
        <p:nvGraphicFramePr>
          <p:cNvPr id="6" name="Content Placeholder 2">
            <a:extLst>
              <a:ext uri="{FF2B5EF4-FFF2-40B4-BE49-F238E27FC236}">
                <a16:creationId xmlns:a16="http://schemas.microsoft.com/office/drawing/2014/main" id="{A09DFE24-C7D7-81AF-CC70-09B34C15CE80}"/>
              </a:ext>
            </a:extLst>
          </p:cNvPr>
          <p:cNvGraphicFramePr>
            <a:graphicFrameLocks noGrp="1"/>
          </p:cNvGraphicFramePr>
          <p:nvPr>
            <p:ph sz="quarter" idx="13"/>
            <p:extLst>
              <p:ext uri="{D42A27DB-BD31-4B8C-83A1-F6EECF244321}">
                <p14:modId xmlns:p14="http://schemas.microsoft.com/office/powerpoint/2010/main" val="2776662180"/>
              </p:ext>
            </p:extLst>
          </p:nvPr>
        </p:nvGraphicFramePr>
        <p:xfrm>
          <a:off x="838199" y="2024781"/>
          <a:ext cx="5212079" cy="4137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69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D3D3-A501-A0DD-9B1D-7B5F2E06C933}"/>
              </a:ext>
            </a:extLst>
          </p:cNvPr>
          <p:cNvSpPr>
            <a:spLocks noGrp="1"/>
          </p:cNvSpPr>
          <p:nvPr>
            <p:ph type="title"/>
          </p:nvPr>
        </p:nvSpPr>
        <p:spPr>
          <a:xfrm>
            <a:off x="838200" y="365125"/>
            <a:ext cx="10515600" cy="1325563"/>
          </a:xfrm>
        </p:spPr>
        <p:txBody>
          <a:bodyPr anchor="ctr">
            <a:normAutofit/>
          </a:bodyPr>
          <a:lstStyle/>
          <a:p>
            <a:r>
              <a:rPr lang="en-US" dirty="0"/>
              <a:t>Factors to consider</a:t>
            </a:r>
          </a:p>
        </p:txBody>
      </p:sp>
      <p:graphicFrame>
        <p:nvGraphicFramePr>
          <p:cNvPr id="5" name="Content Placeholder 2">
            <a:extLst>
              <a:ext uri="{FF2B5EF4-FFF2-40B4-BE49-F238E27FC236}">
                <a16:creationId xmlns:a16="http://schemas.microsoft.com/office/drawing/2014/main" id="{6DF803C0-BCF3-EF29-ED3C-8AC7CEC3B500}"/>
              </a:ext>
            </a:extLst>
          </p:cNvPr>
          <p:cNvGraphicFramePr>
            <a:graphicFrameLocks noGrp="1"/>
          </p:cNvGraphicFramePr>
          <p:nvPr>
            <p:ph type="tbl" sz="quarter" idx="13"/>
            <p:extLst>
              <p:ext uri="{D42A27DB-BD31-4B8C-83A1-F6EECF244321}">
                <p14:modId xmlns:p14="http://schemas.microsoft.com/office/powerpoint/2010/main" val="3145138938"/>
              </p:ext>
            </p:extLst>
          </p:nvPr>
        </p:nvGraphicFramePr>
        <p:xfrm>
          <a:off x="613186" y="2107800"/>
          <a:ext cx="10965628" cy="3920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439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755D3-BDF7-0511-0B7D-BF318B11E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3B9C0C-BC99-8EB8-8674-E9F77A2FA79C}"/>
              </a:ext>
            </a:extLst>
          </p:cNvPr>
          <p:cNvSpPr>
            <a:spLocks noGrp="1"/>
          </p:cNvSpPr>
          <p:nvPr>
            <p:ph type="ctrTitle"/>
          </p:nvPr>
        </p:nvSpPr>
        <p:spPr>
          <a:xfrm>
            <a:off x="1117600" y="762000"/>
            <a:ext cx="5066250" cy="2900680"/>
          </a:xfrm>
        </p:spPr>
        <p:txBody>
          <a:bodyPr anchor="b">
            <a:normAutofit/>
          </a:bodyPr>
          <a:lstStyle/>
          <a:p>
            <a:r>
              <a:rPr lang="en-US" dirty="0"/>
              <a:t>Conclusion</a:t>
            </a:r>
            <a:br>
              <a:rPr lang="en-US" dirty="0"/>
            </a:br>
            <a:r>
              <a:rPr lang="en-US" dirty="0"/>
              <a:t>and</a:t>
            </a:r>
            <a:br>
              <a:rPr lang="en-US" dirty="0"/>
            </a:br>
            <a:r>
              <a:rPr lang="en-US" dirty="0"/>
              <a:t>recommendations</a:t>
            </a:r>
          </a:p>
        </p:txBody>
      </p:sp>
      <p:pic>
        <p:nvPicPr>
          <p:cNvPr id="4" name="Picture Placeholder 7" descr="close up of computer code">
            <a:extLst>
              <a:ext uri="{FF2B5EF4-FFF2-40B4-BE49-F238E27FC236}">
                <a16:creationId xmlns:a16="http://schemas.microsoft.com/office/drawing/2014/main" id="{3E03AB04-1A6C-9CCD-F9B9-57FE8048118F}"/>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800" r="24470" b="1"/>
          <a:stretch/>
        </p:blipFill>
        <p:spPr>
          <a:xfrm flipH="1">
            <a:off x="6086167" y="-22225"/>
            <a:ext cx="6080760" cy="6902450"/>
          </a:xfrm>
          <a:noFill/>
        </p:spPr>
      </p:pic>
      <p:sp>
        <p:nvSpPr>
          <p:cNvPr id="9" name="Subtitle 3">
            <a:extLst>
              <a:ext uri="{FF2B5EF4-FFF2-40B4-BE49-F238E27FC236}">
                <a16:creationId xmlns:a16="http://schemas.microsoft.com/office/drawing/2014/main" id="{FBA16D1E-7995-6BA4-A978-6D090510DD99}"/>
              </a:ext>
            </a:extLst>
          </p:cNvPr>
          <p:cNvSpPr>
            <a:spLocks noGrp="1"/>
          </p:cNvSpPr>
          <p:nvPr>
            <p:ph type="subTitle" idx="1"/>
          </p:nvPr>
        </p:nvSpPr>
        <p:spPr>
          <a:xfrm>
            <a:off x="1117600" y="4145280"/>
            <a:ext cx="5066250" cy="690880"/>
          </a:xfrm>
        </p:spPr>
        <p:txBody>
          <a:bodyPr/>
          <a:lstStyle/>
          <a:p>
            <a:endParaRPr lang="en-US"/>
          </a:p>
        </p:txBody>
      </p:sp>
    </p:spTree>
    <p:extLst>
      <p:ext uri="{BB962C8B-B14F-4D97-AF65-F5344CB8AC3E}">
        <p14:creationId xmlns:p14="http://schemas.microsoft.com/office/powerpoint/2010/main" val="173279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Scrum-Agile: Empowering Teams and Delivering Value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92500"/>
          </a:bodyPr>
          <a:lstStyle/>
          <a:p>
            <a:pPr lvl="1" indent="0">
              <a:lnSpc>
                <a:spcPct val="150000"/>
              </a:lnSpc>
              <a:buNone/>
            </a:pPr>
            <a:r>
              <a:rPr lang="en-US" dirty="0"/>
              <a:t>The Scrum-Agile approach offers significant advantages for software development. It provides the flexibility to adapt to changing requirements, enabling us to respond quickly to market demands and customer feedback. By fostering collaboration and communication, Scrum-Agile empowers teams to work together effectively, leveraging their diverse skills to deliver innovative solutions. This iterative and customer-centric approach leads to faster delivery of valuable products that meet user needs and achieve business goals.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sz="1700" dirty="0"/>
              <a:t>Based on our successful experience with the SNHU Travel project, I confidently recommend adopting the Scrum-Agile approach for our company. Its emphasis on flexibility, collaboration, and customer focus aligns perfectly with our need to deliver high-quality products in a dynamic market. By embracing Agile principles and practices, we can empower our teams, improve our development processes, and achieve greater success in our software development endeavors.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92D9-1026-EFDE-0E86-4894DDD10B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62599B-1D72-C93A-512E-48D2998D2219}"/>
              </a:ext>
            </a:extLst>
          </p:cNvPr>
          <p:cNvSpPr>
            <a:spLocks noGrp="1"/>
          </p:cNvSpPr>
          <p:nvPr>
            <p:ph type="ctrTitle"/>
          </p:nvPr>
        </p:nvSpPr>
        <p:spPr>
          <a:xfrm>
            <a:off x="1117600" y="762000"/>
            <a:ext cx="5066250" cy="2900680"/>
          </a:xfrm>
        </p:spPr>
        <p:txBody>
          <a:bodyPr anchor="b">
            <a:normAutofit/>
          </a:bodyPr>
          <a:lstStyle/>
          <a:p>
            <a:r>
              <a:rPr lang="en-US" dirty="0"/>
              <a:t>References</a:t>
            </a:r>
          </a:p>
        </p:txBody>
      </p:sp>
      <p:pic>
        <p:nvPicPr>
          <p:cNvPr id="4" name="Picture Placeholder 7" descr="close up of computer code">
            <a:extLst>
              <a:ext uri="{FF2B5EF4-FFF2-40B4-BE49-F238E27FC236}">
                <a16:creationId xmlns:a16="http://schemas.microsoft.com/office/drawing/2014/main" id="{501732FC-041B-C368-8F98-802D819645DF}"/>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800" r="24470" b="1"/>
          <a:stretch/>
        </p:blipFill>
        <p:spPr>
          <a:xfrm flipH="1">
            <a:off x="6086167" y="-22225"/>
            <a:ext cx="6080760" cy="6902450"/>
          </a:xfrm>
          <a:noFill/>
        </p:spPr>
      </p:pic>
      <p:sp>
        <p:nvSpPr>
          <p:cNvPr id="9" name="Subtitle 3">
            <a:extLst>
              <a:ext uri="{FF2B5EF4-FFF2-40B4-BE49-F238E27FC236}">
                <a16:creationId xmlns:a16="http://schemas.microsoft.com/office/drawing/2014/main" id="{9F9458FA-8DEF-5E52-E3FB-87729E8FAD11}"/>
              </a:ext>
            </a:extLst>
          </p:cNvPr>
          <p:cNvSpPr>
            <a:spLocks noGrp="1"/>
          </p:cNvSpPr>
          <p:nvPr>
            <p:ph type="subTitle" idx="1"/>
          </p:nvPr>
        </p:nvSpPr>
        <p:spPr>
          <a:xfrm>
            <a:off x="1117600" y="4145280"/>
            <a:ext cx="5066250" cy="690880"/>
          </a:xfrm>
        </p:spPr>
        <p:txBody>
          <a:bodyPr/>
          <a:lstStyle/>
          <a:p>
            <a:endParaRPr lang="en-US"/>
          </a:p>
        </p:txBody>
      </p:sp>
    </p:spTree>
    <p:extLst>
      <p:ext uri="{BB962C8B-B14F-4D97-AF65-F5344CB8AC3E}">
        <p14:creationId xmlns:p14="http://schemas.microsoft.com/office/powerpoint/2010/main" val="18219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838200" y="365760"/>
            <a:ext cx="10515600" cy="1325880"/>
          </a:xfrm>
        </p:spPr>
        <p:txBody>
          <a:bodyPr anchor="ctr">
            <a:normAutofit/>
          </a:bodyPr>
          <a:lstStyle/>
          <a:p>
            <a:r>
              <a:rPr lang="en-US" dirty="0"/>
              <a:t>Corey Peterson</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t="14578" r="2" b="14580"/>
          <a:stretch/>
        </p:blipFill>
        <p:spPr>
          <a:xfrm>
            <a:off x="838199" y="2024781"/>
            <a:ext cx="5212079" cy="4137189"/>
          </a:xfrm>
          <a:noFill/>
        </p:spPr>
      </p:pic>
      <p:sp>
        <p:nvSpPr>
          <p:cNvPr id="3" name="Content Placeholder 2">
            <a:extLst>
              <a:ext uri="{FF2B5EF4-FFF2-40B4-BE49-F238E27FC236}">
                <a16:creationId xmlns:a16="http://schemas.microsoft.com/office/drawing/2014/main" id="{992EC4A8-49EE-CF82-CFDC-BA9308ED0D65}"/>
              </a:ext>
            </a:extLst>
          </p:cNvPr>
          <p:cNvSpPr>
            <a:spLocks noGrp="1"/>
          </p:cNvSpPr>
          <p:nvPr>
            <p:ph sz="quarter" idx="14"/>
          </p:nvPr>
        </p:nvSpPr>
        <p:spPr>
          <a:xfrm>
            <a:off x="6459795" y="2024780"/>
            <a:ext cx="4894006" cy="4137189"/>
          </a:xfrm>
        </p:spPr>
        <p:txBody>
          <a:bodyPr>
            <a:normAutofit/>
          </a:bodyPr>
          <a:lstStyle/>
          <a:p>
            <a:endParaRPr lang="en-US" dirty="0"/>
          </a:p>
          <a:p>
            <a:r>
              <a:rPr lang="en-US" dirty="0"/>
              <a:t>CS 250: </a:t>
            </a:r>
          </a:p>
          <a:p>
            <a:r>
              <a:rPr lang="en-US" dirty="0"/>
              <a:t>Software Development Lifecycle</a:t>
            </a:r>
          </a:p>
          <a:p>
            <a:r>
              <a:rPr lang="en-US" dirty="0"/>
              <a:t>Instructor: Joseph </a:t>
            </a:r>
            <a:r>
              <a:rPr lang="en-US" dirty="0" err="1"/>
              <a:t>Rangitsch</a:t>
            </a:r>
            <a:endParaRPr lang="en-US" dirty="0"/>
          </a:p>
          <a:p>
            <a:endParaRPr lang="en-US" dirty="0"/>
          </a:p>
          <a:p>
            <a:r>
              <a:rPr lang="en-US" dirty="0"/>
              <a:t>2/23/2025</a:t>
            </a:r>
          </a:p>
          <a:p>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D3402-7BC1-5823-B66D-82DFDDC0CE08}"/>
            </a:ext>
          </a:extLst>
        </p:cNvPr>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D8AE883-4BE5-DB90-5307-575E4D626E2A}"/>
              </a:ext>
            </a:extLst>
          </p:cNvPr>
          <p:cNvGraphicFramePr>
            <a:graphicFrameLocks noGrp="1"/>
          </p:cNvGraphicFramePr>
          <p:nvPr>
            <p:ph type="tbl" sz="quarter" idx="13"/>
            <p:extLst>
              <p:ext uri="{D42A27DB-BD31-4B8C-83A1-F6EECF244321}">
                <p14:modId xmlns:p14="http://schemas.microsoft.com/office/powerpoint/2010/main" val="3654318860"/>
              </p:ext>
            </p:extLst>
          </p:nvPr>
        </p:nvGraphicFramePr>
        <p:xfrm>
          <a:off x="735586" y="1150200"/>
          <a:ext cx="10965628" cy="3920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01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5278" b="44722"/>
          <a:stretch/>
        </p:blipFill>
        <p:spPr>
          <a:xfrm>
            <a:off x="20" y="10"/>
            <a:ext cx="12191980" cy="6857990"/>
          </a:xfrm>
          <a:noFill/>
        </p:spPr>
      </p:pic>
      <p:sp>
        <p:nvSpPr>
          <p:cNvPr id="4" name="Rectangle 2">
            <a:extLst>
              <a:ext uri="{FF2B5EF4-FFF2-40B4-BE49-F238E27FC236}">
                <a16:creationId xmlns:a16="http://schemas.microsoft.com/office/drawing/2014/main" id="{8FAC0CDC-BDE0-3BDF-5715-C8513B46B96B}"/>
              </a:ext>
            </a:extLst>
          </p:cNvPr>
          <p:cNvSpPr>
            <a:spLocks noGrp="1" noChangeArrowheads="1"/>
          </p:cNvSpPr>
          <p:nvPr>
            <p:ph type="title"/>
          </p:nvPr>
        </p:nvSpPr>
        <p:spPr bwMode="auto">
          <a:xfrm>
            <a:off x="1362437" y="400485"/>
            <a:ext cx="9467127" cy="2527911"/>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b"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tabLst/>
            </a:pPr>
            <a:r>
              <a:rPr kumimoji="0" lang="en-US" altLang="en-US" sz="2300" b="0" i="0" u="none" strike="noStrike" cap="none" normalizeH="0" baseline="0">
                <a:ln>
                  <a:noFill/>
                </a:ln>
                <a:effectLst/>
              </a:rPr>
              <a:t>What is Agile?</a:t>
            </a:r>
            <a:br>
              <a:rPr kumimoji="0" lang="en-US" altLang="en-US" sz="2300" b="0" i="0" u="none" strike="noStrike" cap="none" normalizeH="0" baseline="0">
                <a:ln>
                  <a:noFill/>
                </a:ln>
                <a:effectLst/>
              </a:rPr>
            </a:br>
            <a:br>
              <a:rPr kumimoji="0" lang="en-US" altLang="en-US" sz="2300" b="0" i="0" u="none" strike="noStrike" cap="none" normalizeH="0" baseline="0">
                <a:ln>
                  <a:noFill/>
                </a:ln>
                <a:effectLst/>
              </a:rPr>
            </a:br>
            <a:r>
              <a:rPr kumimoji="0" lang="en-US" altLang="en-US" sz="2300" b="0" i="0" u="none" strike="noStrike" cap="none" normalizeH="0" baseline="0">
                <a:ln>
                  <a:noFill/>
                </a:ln>
                <a:effectLst/>
              </a:rPr>
              <a:t>Agile is a mindset, a philosophy for software development that emphasizes flexibility, collaboration, and customer satisfaction. It's about responding to change quickly and efficiently, rather than rigidly following a plan.</a:t>
            </a:r>
          </a:p>
          <a:p>
            <a:pPr marL="0" marR="0" lvl="0" indent="0" defTabSz="914400" rtl="0" eaLnBrk="0" fontAlgn="base" latinLnBrk="0" hangingPunct="0">
              <a:spcBef>
                <a:spcPct val="0"/>
              </a:spcBef>
              <a:spcAft>
                <a:spcPct val="0"/>
              </a:spcAft>
              <a:buClrTx/>
              <a:buSzTx/>
              <a:buFontTx/>
              <a:buNone/>
              <a:tabLst/>
            </a:pPr>
            <a:endParaRPr kumimoji="0" lang="en-US" altLang="en-US" sz="2300" b="0" i="0" u="none" strike="noStrike" cap="none" normalizeH="0" baseline="0">
              <a:ln>
                <a:noFill/>
              </a:ln>
              <a:effectLst/>
            </a:endParaRPr>
          </a:p>
        </p:txBody>
      </p:sp>
      <p:sp>
        <p:nvSpPr>
          <p:cNvPr id="15" name="Subtitle 14">
            <a:extLst>
              <a:ext uri="{FF2B5EF4-FFF2-40B4-BE49-F238E27FC236}">
                <a16:creationId xmlns:a16="http://schemas.microsoft.com/office/drawing/2014/main" id="{9C373000-EEA1-D16F-189A-338FFDA2E708}"/>
              </a:ext>
            </a:extLst>
          </p:cNvPr>
          <p:cNvSpPr>
            <a:spLocks noGrp="1"/>
          </p:cNvSpPr>
          <p:nvPr>
            <p:ph type="body" sz="quarter" idx="10"/>
          </p:nvPr>
        </p:nvSpPr>
        <p:spPr>
          <a:xfrm>
            <a:off x="1362075" y="3738622"/>
            <a:ext cx="9467850" cy="2527911"/>
          </a:xfrm>
        </p:spPr>
        <p:txBody>
          <a:bodyPr>
            <a:normAutofit/>
          </a:bodyPr>
          <a:lstStyle/>
          <a:p>
            <a:r>
              <a:rPr lang="en-US" dirty="0"/>
              <a:t>Embracing Change and Delivering Value with Agile</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760"/>
            <a:ext cx="10515600" cy="1325563"/>
          </a:xfrm>
        </p:spPr>
        <p:txBody>
          <a:bodyPr anchor="ctr">
            <a:normAutofit/>
          </a:bodyPr>
          <a:lstStyle/>
          <a:p>
            <a:r>
              <a:rPr lang="en-US" dirty="0"/>
              <a:t>Core Principles</a:t>
            </a:r>
            <a:br>
              <a:rPr lang="en-US" dirty="0"/>
            </a:br>
            <a:r>
              <a:rPr lang="en-US" dirty="0"/>
              <a:t>from the Agile Manifesto</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5"/>
          </p:nvPr>
        </p:nvSpPr>
        <p:spPr>
          <a:xfrm>
            <a:off x="838200" y="1790329"/>
            <a:ext cx="5134335" cy="4113054"/>
          </a:xfrm>
        </p:spPr>
        <p:txBody>
          <a:bodyPr vert="horz" lIns="91440" tIns="45720" rIns="91440" bIns="45720" rtlCol="0">
            <a:normAutofit/>
          </a:bodyPr>
          <a:lstStyle/>
          <a:p>
            <a:pPr marL="285750" indent="-285750">
              <a:buFont typeface="Arial" panose="020B0604020202020204" pitchFamily="34" charset="0"/>
              <a:buChar char="•"/>
            </a:pPr>
            <a:r>
              <a:rPr lang="en-US" dirty="0"/>
              <a:t>Individual and interaction over processes and tools</a:t>
            </a:r>
          </a:p>
          <a:p>
            <a:pPr marL="285750" indent="-285750">
              <a:buFont typeface="Arial" panose="020B0604020202020204" pitchFamily="34" charset="0"/>
              <a:buChar char="•"/>
            </a:pPr>
            <a:r>
              <a:rPr lang="en-US" dirty="0"/>
              <a:t>Working software over comprehensive documentation</a:t>
            </a:r>
          </a:p>
          <a:p>
            <a:pPr marL="285750" indent="-285750">
              <a:buFont typeface="Arial" panose="020B0604020202020204" pitchFamily="34" charset="0"/>
              <a:buChar char="•"/>
            </a:pPr>
            <a:r>
              <a:rPr lang="en-US" dirty="0"/>
              <a:t>Customer collaboration over contract negotiations</a:t>
            </a:r>
          </a:p>
          <a:p>
            <a:pPr marL="285750" indent="-285750">
              <a:buFont typeface="Arial" panose="020B0604020202020204" pitchFamily="34" charset="0"/>
              <a:buChar char="•"/>
            </a:pPr>
            <a:r>
              <a:rPr lang="en-US" dirty="0"/>
              <a:t>Responding to change over following a plan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sz="quarter" idx="16"/>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522" r="-10" b="35171"/>
          <a:stretch/>
        </p:blipFill>
        <p:spPr>
          <a:xfrm>
            <a:off x="6219464" y="1790329"/>
            <a:ext cx="5134335" cy="4113054"/>
          </a:xfrm>
          <a:noFill/>
        </p:spPr>
      </p:pic>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5665-5DF0-1295-2E07-9D8234E06E0D}"/>
              </a:ext>
            </a:extLst>
          </p:cNvPr>
          <p:cNvSpPr>
            <a:spLocks noGrp="1"/>
          </p:cNvSpPr>
          <p:nvPr>
            <p:ph type="title"/>
          </p:nvPr>
        </p:nvSpPr>
        <p:spPr/>
        <p:txBody>
          <a:bodyPr/>
          <a:lstStyle/>
          <a:p>
            <a:r>
              <a:rPr lang="en-US" dirty="0"/>
              <a:t>Benefits of Agile</a:t>
            </a:r>
          </a:p>
        </p:txBody>
      </p:sp>
      <p:sp>
        <p:nvSpPr>
          <p:cNvPr id="3" name="Content Placeholder 2">
            <a:extLst>
              <a:ext uri="{FF2B5EF4-FFF2-40B4-BE49-F238E27FC236}">
                <a16:creationId xmlns:a16="http://schemas.microsoft.com/office/drawing/2014/main" id="{16849DFF-6ECA-99EB-2B27-8B8E5EF7FA56}"/>
              </a:ext>
            </a:extLst>
          </p:cNvPr>
          <p:cNvSpPr>
            <a:spLocks noGrp="1"/>
          </p:cNvSpPr>
          <p:nvPr>
            <p:ph sz="quarter" idx="13"/>
          </p:nvPr>
        </p:nvSpPr>
        <p:spPr/>
        <p:txBody>
          <a:bodyPr/>
          <a:lstStyle/>
          <a:p>
            <a:pPr marL="285750" indent="-285750">
              <a:buFont typeface="Arial" panose="020B0604020202020204" pitchFamily="34" charset="0"/>
              <a:buChar char="•"/>
            </a:pPr>
            <a:r>
              <a:rPr lang="en-US" b="1" dirty="0"/>
              <a:t>Increased Flexibility:</a:t>
            </a:r>
            <a:r>
              <a:rPr lang="en-US" dirty="0"/>
              <a:t> Agile allows you to adapt to changing requirements throughout the development process, ensuring the final product meets evolving needs. </a:t>
            </a:r>
          </a:p>
          <a:p>
            <a:pPr marL="285750" indent="-285750">
              <a:buFont typeface="Arial" panose="020B0604020202020204" pitchFamily="34" charset="0"/>
              <a:buChar char="•"/>
            </a:pPr>
            <a:r>
              <a:rPr lang="en-US" b="1" dirty="0"/>
              <a:t>Faster Time to Market:</a:t>
            </a:r>
            <a:r>
              <a:rPr lang="en-US" dirty="0"/>
              <a:t> Iterative development and frequent releases get working software into the hands of users sooner, providing a competitive advantage.</a:t>
            </a:r>
          </a:p>
        </p:txBody>
      </p:sp>
      <p:sp>
        <p:nvSpPr>
          <p:cNvPr id="4" name="Content Placeholder 3">
            <a:extLst>
              <a:ext uri="{FF2B5EF4-FFF2-40B4-BE49-F238E27FC236}">
                <a16:creationId xmlns:a16="http://schemas.microsoft.com/office/drawing/2014/main" id="{4BE51EE2-F098-8CB8-64EA-3F415262DB67}"/>
              </a:ext>
            </a:extLst>
          </p:cNvPr>
          <p:cNvSpPr>
            <a:spLocks noGrp="1"/>
          </p:cNvSpPr>
          <p:nvPr>
            <p:ph sz="quarter" idx="14"/>
          </p:nvPr>
        </p:nvSpPr>
        <p:spPr/>
        <p:txBody>
          <a:bodyPr/>
          <a:lstStyle/>
          <a:p>
            <a:pPr marL="285750" indent="-285750">
              <a:buFont typeface="Arial" panose="020B0604020202020204" pitchFamily="34" charset="0"/>
              <a:buChar char="•"/>
            </a:pPr>
            <a:r>
              <a:rPr lang="en-US" b="1" dirty="0"/>
              <a:t>Improved Collaboration:</a:t>
            </a:r>
            <a:r>
              <a:rPr lang="en-US" dirty="0"/>
              <a:t> Agile emphasizes close collaboration between developers, stakeholders, and customers, leading to better communication and shared understanding.</a:t>
            </a:r>
          </a:p>
          <a:p>
            <a:pPr marL="285750" indent="-285750">
              <a:buFont typeface="Arial" panose="020B0604020202020204" pitchFamily="34" charset="0"/>
              <a:buChar char="•"/>
            </a:pPr>
            <a:r>
              <a:rPr lang="en-US" b="1" dirty="0"/>
              <a:t>Higher Customer Satisfaction:</a:t>
            </a:r>
            <a:r>
              <a:rPr lang="en-US" dirty="0"/>
              <a:t> Continuous feedback and customer involvement ensure that the product meets their needs and expectations.</a:t>
            </a:r>
          </a:p>
        </p:txBody>
      </p:sp>
    </p:spTree>
    <p:extLst>
      <p:ext uri="{BB962C8B-B14F-4D97-AF65-F5344CB8AC3E}">
        <p14:creationId xmlns:p14="http://schemas.microsoft.com/office/powerpoint/2010/main" val="304516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117600" y="762000"/>
            <a:ext cx="5066250" cy="2900680"/>
          </a:xfrm>
        </p:spPr>
        <p:txBody>
          <a:bodyPr anchor="b">
            <a:normAutofit/>
          </a:bodyPr>
          <a:lstStyle/>
          <a:p>
            <a:r>
              <a:rPr lang="en-US" dirty="0"/>
              <a:t>Scrum Roles</a:t>
            </a:r>
            <a:br>
              <a:rPr lang="en-US" dirty="0"/>
            </a:br>
            <a:r>
              <a:rPr lang="en-US" dirty="0"/>
              <a:t>and</a:t>
            </a:r>
            <a:br>
              <a:rPr lang="en-US" dirty="0"/>
            </a:br>
            <a:r>
              <a:rPr lang="en-US" dirty="0"/>
              <a:t>Responsibilities</a:t>
            </a:r>
          </a:p>
        </p:txBody>
      </p:sp>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800" r="24470" b="1"/>
          <a:stretch/>
        </p:blipFill>
        <p:spPr>
          <a:xfrm flipH="1">
            <a:off x="6086167" y="-22225"/>
            <a:ext cx="6080760" cy="6902450"/>
          </a:xfrm>
          <a:noFill/>
        </p:spPr>
      </p:pic>
      <p:sp>
        <p:nvSpPr>
          <p:cNvPr id="9" name="Subtitle 3">
            <a:extLst>
              <a:ext uri="{FF2B5EF4-FFF2-40B4-BE49-F238E27FC236}">
                <a16:creationId xmlns:a16="http://schemas.microsoft.com/office/drawing/2014/main" id="{5B95AB1D-D1F4-157A-18BF-D26F64862BFF}"/>
              </a:ext>
            </a:extLst>
          </p:cNvPr>
          <p:cNvSpPr>
            <a:spLocks noGrp="1"/>
          </p:cNvSpPr>
          <p:nvPr>
            <p:ph type="subTitle" idx="1"/>
          </p:nvPr>
        </p:nvSpPr>
        <p:spPr>
          <a:xfrm>
            <a:off x="1117600" y="4145280"/>
            <a:ext cx="5066250" cy="690880"/>
          </a:xfrm>
        </p:spPr>
        <p:txBody>
          <a:bodyPr/>
          <a:lstStyle/>
          <a:p>
            <a:endParaRPr lang="en-US"/>
          </a:p>
        </p:txBody>
      </p:sp>
    </p:spTree>
    <p:extLst>
      <p:ext uri="{BB962C8B-B14F-4D97-AF65-F5344CB8AC3E}">
        <p14:creationId xmlns:p14="http://schemas.microsoft.com/office/powerpoint/2010/main" val="46786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63C8-52A8-4084-BD63-C7BC42B41FDF}"/>
              </a:ext>
            </a:extLst>
          </p:cNvPr>
          <p:cNvSpPr>
            <a:spLocks noGrp="1"/>
          </p:cNvSpPr>
          <p:nvPr>
            <p:ph type="title"/>
          </p:nvPr>
        </p:nvSpPr>
        <p:spPr>
          <a:xfrm>
            <a:off x="838201" y="448056"/>
            <a:ext cx="6172200" cy="1581912"/>
          </a:xfrm>
        </p:spPr>
        <p:txBody>
          <a:bodyPr anchor="b">
            <a:normAutofit/>
          </a:bodyPr>
          <a:lstStyle/>
          <a:p>
            <a:r>
              <a:rPr lang="en-US" dirty="0"/>
              <a:t>Product Owner</a:t>
            </a:r>
          </a:p>
        </p:txBody>
      </p:sp>
      <p:sp>
        <p:nvSpPr>
          <p:cNvPr id="4" name="Content Placeholder 3">
            <a:extLst>
              <a:ext uri="{FF2B5EF4-FFF2-40B4-BE49-F238E27FC236}">
                <a16:creationId xmlns:a16="http://schemas.microsoft.com/office/drawing/2014/main" id="{E60D6024-5E62-18EF-618F-CA71A153371E}"/>
              </a:ext>
            </a:extLst>
          </p:cNvPr>
          <p:cNvSpPr>
            <a:spLocks noGrp="1"/>
          </p:cNvSpPr>
          <p:nvPr>
            <p:ph sz="quarter" idx="14"/>
          </p:nvPr>
        </p:nvSpPr>
        <p:spPr>
          <a:xfrm>
            <a:off x="838200" y="2257063"/>
            <a:ext cx="4894006" cy="3904906"/>
          </a:xfrm>
        </p:spPr>
        <p:txBody>
          <a:bodyPr>
            <a:normAutofit/>
          </a:bodyPr>
          <a:lstStyle/>
          <a:p>
            <a:pPr marL="285750" indent="-285750">
              <a:buFont typeface="Arial" panose="020B0604020202020204" pitchFamily="34" charset="0"/>
              <a:buChar char="•"/>
            </a:pPr>
            <a:r>
              <a:rPr lang="en-US" dirty="0"/>
              <a:t>The Product Owner is the voice of the customer and stakeholders.</a:t>
            </a:r>
          </a:p>
          <a:p>
            <a:pPr marL="285750" indent="-285750">
              <a:buFont typeface="Arial" panose="020B0604020202020204" pitchFamily="34" charset="0"/>
              <a:buChar char="•"/>
            </a:pPr>
            <a:r>
              <a:rPr lang="en-US" dirty="0"/>
              <a:t>They are responsible for defining and prioritizing the features of the product in the product backlog.</a:t>
            </a:r>
          </a:p>
          <a:p>
            <a:pPr marL="285750" indent="-285750">
              <a:buFont typeface="Arial" panose="020B0604020202020204" pitchFamily="34" charset="0"/>
              <a:buChar char="•"/>
            </a:pPr>
            <a:r>
              <a:rPr lang="en-US" dirty="0"/>
              <a:t>They ensure that the development team is building the right product by clarifying requirements and making decisions about the product's direction. (</a:t>
            </a:r>
            <a:r>
              <a:rPr lang="en-US" dirty="0" err="1"/>
              <a:t>Schwaber</a:t>
            </a:r>
            <a:r>
              <a:rPr lang="en-US" dirty="0"/>
              <a:t> &amp; Sutherland, 2020)</a:t>
            </a:r>
          </a:p>
        </p:txBody>
      </p:sp>
      <p:pic>
        <p:nvPicPr>
          <p:cNvPr id="6" name="Picture Placeholder 5">
            <a:extLst>
              <a:ext uri="{FF2B5EF4-FFF2-40B4-BE49-F238E27FC236}">
                <a16:creationId xmlns:a16="http://schemas.microsoft.com/office/drawing/2014/main" id="{F559CDB9-91E0-8E2F-2D65-2085BF81A219}"/>
              </a:ext>
            </a:extLst>
          </p:cNvPr>
          <p:cNvPicPr>
            <a:picLocks noGrp="1" noChangeAspect="1"/>
          </p:cNvPicPr>
          <p:nvPr>
            <p:ph type="pic" sz="quarter" idx="10"/>
          </p:nvPr>
        </p:nvPicPr>
        <p:blipFill>
          <a:blip r:embed="rId2"/>
          <a:stretch/>
        </p:blipFill>
        <p:spPr>
          <a:xfrm>
            <a:off x="7500938" y="1964758"/>
            <a:ext cx="4714875" cy="2906258"/>
          </a:xfrm>
          <a:noFill/>
        </p:spPr>
      </p:pic>
    </p:spTree>
    <p:extLst>
      <p:ext uri="{BB962C8B-B14F-4D97-AF65-F5344CB8AC3E}">
        <p14:creationId xmlns:p14="http://schemas.microsoft.com/office/powerpoint/2010/main" val="1339508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4669-37C6-6810-0433-3EEB9502DEB9}"/>
              </a:ext>
            </a:extLst>
          </p:cNvPr>
          <p:cNvSpPr>
            <a:spLocks noGrp="1"/>
          </p:cNvSpPr>
          <p:nvPr>
            <p:ph type="title"/>
          </p:nvPr>
        </p:nvSpPr>
        <p:spPr/>
        <p:txBody>
          <a:bodyPr/>
          <a:lstStyle/>
          <a:p>
            <a:r>
              <a:rPr lang="en-US" dirty="0"/>
              <a:t>The scrum master and development team:</a:t>
            </a:r>
            <a:br>
              <a:rPr lang="en-US" dirty="0"/>
            </a:br>
            <a:r>
              <a:rPr lang="en-US" dirty="0"/>
              <a:t>a collaborative partnership</a:t>
            </a:r>
          </a:p>
        </p:txBody>
      </p:sp>
      <p:sp>
        <p:nvSpPr>
          <p:cNvPr id="3" name="Content Placeholder 2">
            <a:extLst>
              <a:ext uri="{FF2B5EF4-FFF2-40B4-BE49-F238E27FC236}">
                <a16:creationId xmlns:a16="http://schemas.microsoft.com/office/drawing/2014/main" id="{39297474-045D-926F-3AD9-B3FA7473F3A1}"/>
              </a:ext>
            </a:extLst>
          </p:cNvPr>
          <p:cNvSpPr>
            <a:spLocks noGrp="1"/>
          </p:cNvSpPr>
          <p:nvPr>
            <p:ph sz="quarter" idx="13"/>
          </p:nvPr>
        </p:nvSpPr>
        <p:spPr/>
        <p:txBody>
          <a:bodyPr/>
          <a:lstStyle/>
          <a:p>
            <a:r>
              <a:rPr lang="en-US" dirty="0"/>
              <a:t>Scrum Master</a:t>
            </a:r>
          </a:p>
          <a:p>
            <a:pPr marL="285750" indent="-285750">
              <a:buFont typeface="Arial" panose="020B0604020202020204" pitchFamily="34" charset="0"/>
              <a:buChar char="•"/>
            </a:pPr>
            <a:r>
              <a:rPr lang="en-US" dirty="0"/>
              <a:t>The Scrum Master is a servant-leader who helps the team understand and follow the Scrum framework.</a:t>
            </a:r>
          </a:p>
          <a:p>
            <a:pPr marL="285750" indent="-285750">
              <a:buFont typeface="Arial" panose="020B0604020202020204" pitchFamily="34" charset="0"/>
              <a:buChar char="•"/>
            </a:pPr>
            <a:r>
              <a:rPr lang="en-US" dirty="0"/>
              <a:t>They remove impediments that hinder the team's progress and protect the team from distractions.</a:t>
            </a:r>
          </a:p>
          <a:p>
            <a:pPr marL="285750" indent="-285750">
              <a:buFont typeface="Arial" panose="020B0604020202020204" pitchFamily="34" charset="0"/>
              <a:buChar char="•"/>
            </a:pPr>
            <a:r>
              <a:rPr lang="en-US" dirty="0"/>
              <a:t>They foster a collaborative and self-organizing environment where the team can thrive. (</a:t>
            </a:r>
            <a:r>
              <a:rPr lang="en-US" dirty="0" err="1"/>
              <a:t>Schwaber</a:t>
            </a:r>
            <a:r>
              <a:rPr lang="en-US" dirty="0"/>
              <a:t> &amp; Sutherland, 2020)</a:t>
            </a:r>
          </a:p>
        </p:txBody>
      </p:sp>
      <p:sp>
        <p:nvSpPr>
          <p:cNvPr id="4" name="Content Placeholder 3">
            <a:extLst>
              <a:ext uri="{FF2B5EF4-FFF2-40B4-BE49-F238E27FC236}">
                <a16:creationId xmlns:a16="http://schemas.microsoft.com/office/drawing/2014/main" id="{9A786A4C-AF08-A30F-25DB-45EFFA3C8CCF}"/>
              </a:ext>
            </a:extLst>
          </p:cNvPr>
          <p:cNvSpPr>
            <a:spLocks noGrp="1"/>
          </p:cNvSpPr>
          <p:nvPr>
            <p:ph sz="quarter" idx="14"/>
          </p:nvPr>
        </p:nvSpPr>
        <p:spPr/>
        <p:txBody>
          <a:bodyPr/>
          <a:lstStyle/>
          <a:p>
            <a:r>
              <a:rPr lang="en-US" dirty="0"/>
              <a:t>Development Team</a:t>
            </a:r>
          </a:p>
          <a:p>
            <a:pPr marL="285750" indent="-285750">
              <a:buFont typeface="Arial" panose="020B0604020202020204" pitchFamily="34" charset="0"/>
              <a:buChar char="•"/>
            </a:pPr>
            <a:r>
              <a:rPr lang="en-US" dirty="0"/>
              <a:t>The Development Team is a cross-functional group of professionals who are responsible for delivering working software increments.</a:t>
            </a:r>
          </a:p>
          <a:p>
            <a:pPr marL="285750" indent="-285750">
              <a:buFont typeface="Arial" panose="020B0604020202020204" pitchFamily="34" charset="0"/>
              <a:buChar char="•"/>
            </a:pPr>
            <a:r>
              <a:rPr lang="en-US" dirty="0"/>
              <a:t>They self-organize to determine how best to accomplish the work and collaborate closely to leverage their diverse skills. (</a:t>
            </a:r>
            <a:r>
              <a:rPr lang="en-US" dirty="0" err="1"/>
              <a:t>Schwaber</a:t>
            </a:r>
            <a:r>
              <a:rPr lang="en-US" dirty="0"/>
              <a:t> &amp; Sutherland, 2020)</a:t>
            </a:r>
          </a:p>
        </p:txBody>
      </p:sp>
    </p:spTree>
    <p:extLst>
      <p:ext uri="{BB962C8B-B14F-4D97-AF65-F5344CB8AC3E}">
        <p14:creationId xmlns:p14="http://schemas.microsoft.com/office/powerpoint/2010/main" val="1878424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D27A7-CC03-DD24-64B4-10C09BC75F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2DF48-C5FF-ABFB-EBD7-C5CA60FB7DFC}"/>
              </a:ext>
            </a:extLst>
          </p:cNvPr>
          <p:cNvSpPr>
            <a:spLocks noGrp="1"/>
          </p:cNvSpPr>
          <p:nvPr>
            <p:ph type="ctrTitle"/>
          </p:nvPr>
        </p:nvSpPr>
        <p:spPr>
          <a:xfrm>
            <a:off x="1117600" y="762000"/>
            <a:ext cx="5066250" cy="2900680"/>
          </a:xfrm>
        </p:spPr>
        <p:txBody>
          <a:bodyPr anchor="b">
            <a:normAutofit/>
          </a:bodyPr>
          <a:lstStyle/>
          <a:p>
            <a:r>
              <a:rPr lang="en-US" dirty="0"/>
              <a:t>Agile Development:</a:t>
            </a:r>
            <a:br>
              <a:rPr lang="en-US" dirty="0"/>
            </a:br>
            <a:r>
              <a:rPr lang="en-US" dirty="0"/>
              <a:t>an iterative</a:t>
            </a:r>
            <a:br>
              <a:rPr lang="en-US" dirty="0"/>
            </a:br>
            <a:r>
              <a:rPr lang="en-US" dirty="0"/>
              <a:t>and</a:t>
            </a:r>
            <a:br>
              <a:rPr lang="en-US" dirty="0"/>
            </a:br>
            <a:r>
              <a:rPr lang="en-US" dirty="0"/>
              <a:t>Incremental Approach</a:t>
            </a:r>
          </a:p>
        </p:txBody>
      </p:sp>
      <p:pic>
        <p:nvPicPr>
          <p:cNvPr id="4" name="Picture Placeholder 7" descr="close up of computer code">
            <a:extLst>
              <a:ext uri="{FF2B5EF4-FFF2-40B4-BE49-F238E27FC236}">
                <a16:creationId xmlns:a16="http://schemas.microsoft.com/office/drawing/2014/main" id="{AFD3F679-EC86-7465-9AD2-CD74AE1ADC37}"/>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6800" r="24470" b="1"/>
          <a:stretch/>
        </p:blipFill>
        <p:spPr>
          <a:xfrm flipH="1">
            <a:off x="6086167" y="-22225"/>
            <a:ext cx="6080760" cy="6902450"/>
          </a:xfrm>
          <a:noFill/>
        </p:spPr>
      </p:pic>
      <p:sp>
        <p:nvSpPr>
          <p:cNvPr id="9" name="Subtitle 3">
            <a:extLst>
              <a:ext uri="{FF2B5EF4-FFF2-40B4-BE49-F238E27FC236}">
                <a16:creationId xmlns:a16="http://schemas.microsoft.com/office/drawing/2014/main" id="{06C34031-7382-C611-5087-E4A6C1BC0C39}"/>
              </a:ext>
            </a:extLst>
          </p:cNvPr>
          <p:cNvSpPr>
            <a:spLocks noGrp="1"/>
          </p:cNvSpPr>
          <p:nvPr>
            <p:ph type="subTitle" idx="1"/>
          </p:nvPr>
        </p:nvSpPr>
        <p:spPr>
          <a:xfrm>
            <a:off x="1117600" y="4145280"/>
            <a:ext cx="5066250" cy="690880"/>
          </a:xfrm>
        </p:spPr>
        <p:txBody>
          <a:bodyPr/>
          <a:lstStyle/>
          <a:p>
            <a:endParaRPr lang="en-US"/>
          </a:p>
        </p:txBody>
      </p:sp>
    </p:spTree>
    <p:extLst>
      <p:ext uri="{BB962C8B-B14F-4D97-AF65-F5344CB8AC3E}">
        <p14:creationId xmlns:p14="http://schemas.microsoft.com/office/powerpoint/2010/main" val="88291701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{95FC2FDB-84A6-4D3E-9ACE-2411DAF417C8}tf55661986_win32</Template>
  <TotalTime>106</TotalTime>
  <Words>1162</Words>
  <Application>Microsoft Office PowerPoint</Application>
  <PresentationFormat>Widescreen</PresentationFormat>
  <Paragraphs>95</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Calibri Light</vt:lpstr>
      <vt:lpstr>Wingdings</vt:lpstr>
      <vt:lpstr>Custom</vt:lpstr>
      <vt:lpstr>Scrum-Agile:  A Flexible and Collaborative Approach to Software Development </vt:lpstr>
      <vt:lpstr>Corey Peterson</vt:lpstr>
      <vt:lpstr>What is Agile?  Agile is a mindset, a philosophy for software development that emphasizes flexibility, collaboration, and customer satisfaction. It's about responding to change quickly and efficiently, rather than rigidly following a plan. </vt:lpstr>
      <vt:lpstr>Core Principles from the Agile Manifesto</vt:lpstr>
      <vt:lpstr>Benefits of Agile</vt:lpstr>
      <vt:lpstr>Scrum Roles and Responsibilities</vt:lpstr>
      <vt:lpstr>Product Owner</vt:lpstr>
      <vt:lpstr>The scrum master and development team: a collaborative partnership</vt:lpstr>
      <vt:lpstr>Agile Development: an iterative and Incremental Approach</vt:lpstr>
      <vt:lpstr>Key Phases of Agile</vt:lpstr>
      <vt:lpstr>Key Phases of Agile</vt:lpstr>
      <vt:lpstr>Feedback is gathered throughout the Agile SDLC process, not just at the end</vt:lpstr>
      <vt:lpstr>Choosing the right approach: Waterfall or agile?</vt:lpstr>
      <vt:lpstr>Waterfall Model</vt:lpstr>
      <vt:lpstr>What is the difference?</vt:lpstr>
      <vt:lpstr>Factors to consider</vt:lpstr>
      <vt:lpstr>Conclusion and recommendations</vt:lpstr>
      <vt:lpstr>Scrum-Agile: Empowering Teams and Delivering Value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Corey Peterson</dc:creator>
  <cp:lastModifiedBy>Corey Peterson</cp:lastModifiedBy>
  <cp:revision>2</cp:revision>
  <dcterms:created xsi:type="dcterms:W3CDTF">2025-02-23T19:43:52Z</dcterms:created>
  <dcterms:modified xsi:type="dcterms:W3CDTF">2025-02-23T21:44:55Z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